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257" r:id="rId3"/>
    <p:sldId id="520" r:id="rId4"/>
    <p:sldId id="258" r:id="rId5"/>
    <p:sldId id="308" r:id="rId6"/>
    <p:sldId id="429" r:id="rId7"/>
    <p:sldId id="525" r:id="rId8"/>
    <p:sldId id="299" r:id="rId9"/>
    <p:sldId id="260" r:id="rId10"/>
    <p:sldId id="524" r:id="rId11"/>
    <p:sldId id="416" r:id="rId12"/>
    <p:sldId id="318" r:id="rId13"/>
    <p:sldId id="517" r:id="rId14"/>
    <p:sldId id="314" r:id="rId15"/>
    <p:sldId id="428" r:id="rId16"/>
    <p:sldId id="493" r:id="rId17"/>
    <p:sldId id="431" r:id="rId18"/>
    <p:sldId id="526" r:id="rId19"/>
    <p:sldId id="394" r:id="rId20"/>
    <p:sldId id="393" r:id="rId21"/>
    <p:sldId id="397" r:id="rId22"/>
    <p:sldId id="292" r:id="rId23"/>
    <p:sldId id="390" r:id="rId24"/>
    <p:sldId id="295" r:id="rId25"/>
    <p:sldId id="293" r:id="rId26"/>
    <p:sldId id="303" r:id="rId27"/>
    <p:sldId id="304" r:id="rId28"/>
    <p:sldId id="301" r:id="rId29"/>
    <p:sldId id="527" r:id="rId30"/>
    <p:sldId id="321" r:id="rId31"/>
    <p:sldId id="528" r:id="rId32"/>
    <p:sldId id="529" r:id="rId33"/>
    <p:sldId id="536" r:id="rId34"/>
    <p:sldId id="530" r:id="rId35"/>
    <p:sldId id="300" r:id="rId36"/>
    <p:sldId id="309" r:id="rId37"/>
    <p:sldId id="518" r:id="rId38"/>
    <p:sldId id="532" r:id="rId39"/>
    <p:sldId id="487" r:id="rId40"/>
    <p:sldId id="491" r:id="rId41"/>
    <p:sldId id="489" r:id="rId42"/>
    <p:sldId id="531" r:id="rId43"/>
    <p:sldId id="533" r:id="rId44"/>
    <p:sldId id="534" r:id="rId45"/>
    <p:sldId id="483" r:id="rId46"/>
    <p:sldId id="535" r:id="rId47"/>
    <p:sldId id="519" r:id="rId48"/>
    <p:sldId id="432" r:id="rId49"/>
    <p:sldId id="522" r:id="rId50"/>
    <p:sldId id="523" r:id="rId51"/>
    <p:sldId id="376"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3"/>
    <p:restoredTop sz="94027"/>
  </p:normalViewPr>
  <p:slideViewPr>
    <p:cSldViewPr snapToGrid="0">
      <p:cViewPr varScale="1">
        <p:scale>
          <a:sx n="66" d="100"/>
          <a:sy n="66" d="100"/>
        </p:scale>
        <p:origin x="4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3DE3C-D430-3848-81CE-E3701433D62F}" type="datetimeFigureOut">
              <a:rPr lang="en-AU" smtClean="0"/>
              <a:t>29/10/2024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1B813-84BC-C045-A8B9-97BF182D78AE}" type="slidenum">
              <a:rPr lang="en-AU" smtClean="0"/>
              <a:t>‹#›</a:t>
            </a:fld>
            <a:endParaRPr lang="en-AU"/>
          </a:p>
        </p:txBody>
      </p:sp>
    </p:spTree>
    <p:extLst>
      <p:ext uri="{BB962C8B-B14F-4D97-AF65-F5344CB8AC3E}">
        <p14:creationId xmlns:p14="http://schemas.microsoft.com/office/powerpoint/2010/main" val="33109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thinking back to learning science in high school, when doing a chemistry or physics lab experiment, you're often instructed to repeat the experiment a few times and to find out if you observe the same results every time!</a:t>
            </a:r>
            <a:br>
              <a:rPr lang="en-US" dirty="0"/>
            </a:br>
            <a:br>
              <a:rPr lang="en-US" dirty="0"/>
            </a:br>
            <a:r>
              <a:rPr lang="en-US" dirty="0"/>
              <a:t>And I had thought that repeating and replications was commonplace in science but to my surprise, it wasn't very clearly the case! </a:t>
            </a:r>
          </a:p>
        </p:txBody>
      </p:sp>
      <p:sp>
        <p:nvSpPr>
          <p:cNvPr id="4" name="Slide Number Placeholder 3"/>
          <p:cNvSpPr>
            <a:spLocks noGrp="1"/>
          </p:cNvSpPr>
          <p:nvPr>
            <p:ph type="sldNum" sz="quarter" idx="5"/>
          </p:nvPr>
        </p:nvSpPr>
        <p:spPr/>
        <p:txBody>
          <a:bodyPr/>
          <a:lstStyle/>
          <a:p>
            <a:fld id="{9E5C42D8-58C4-7D4D-8BB8-BC4BCC7131AD}" type="slidenum">
              <a:rPr lang="en-US" smtClean="0"/>
              <a:t>4</a:t>
            </a:fld>
            <a:endParaRPr lang="en-US"/>
          </a:p>
        </p:txBody>
      </p:sp>
    </p:spTree>
    <p:extLst>
      <p:ext uri="{BB962C8B-B14F-4D97-AF65-F5344CB8AC3E}">
        <p14:creationId xmlns:p14="http://schemas.microsoft.com/office/powerpoint/2010/main" val="213123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C11B813-84BC-C045-A8B9-97BF182D78AE}" type="slidenum">
              <a:rPr lang="en-AU" smtClean="0"/>
              <a:t>27</a:t>
            </a:fld>
            <a:endParaRPr lang="en-AU"/>
          </a:p>
        </p:txBody>
      </p:sp>
    </p:spTree>
    <p:extLst>
      <p:ext uri="{BB962C8B-B14F-4D97-AF65-F5344CB8AC3E}">
        <p14:creationId xmlns:p14="http://schemas.microsoft.com/office/powerpoint/2010/main" val="2010789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credibility revolution</a:t>
            </a:r>
          </a:p>
        </p:txBody>
      </p:sp>
      <p:sp>
        <p:nvSpPr>
          <p:cNvPr id="4" name="Slide Number Placeholder 3"/>
          <p:cNvSpPr>
            <a:spLocks noGrp="1"/>
          </p:cNvSpPr>
          <p:nvPr>
            <p:ph type="sldNum" sz="quarter" idx="5"/>
          </p:nvPr>
        </p:nvSpPr>
        <p:spPr/>
        <p:txBody>
          <a:bodyPr/>
          <a:lstStyle/>
          <a:p>
            <a:fld id="{1DF1371A-603F-5A4E-8E48-E4458F0CC9C8}" type="slidenum">
              <a:rPr lang="en-US" smtClean="0"/>
              <a:t>41</a:t>
            </a:fld>
            <a:endParaRPr lang="en-US"/>
          </a:p>
        </p:txBody>
      </p:sp>
    </p:spTree>
    <p:extLst>
      <p:ext uri="{BB962C8B-B14F-4D97-AF65-F5344CB8AC3E}">
        <p14:creationId xmlns:p14="http://schemas.microsoft.com/office/powerpoint/2010/main" val="2867028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credibility revolution</a:t>
            </a:r>
          </a:p>
        </p:txBody>
      </p:sp>
      <p:sp>
        <p:nvSpPr>
          <p:cNvPr id="4" name="Slide Number Placeholder 3"/>
          <p:cNvSpPr>
            <a:spLocks noGrp="1"/>
          </p:cNvSpPr>
          <p:nvPr>
            <p:ph type="sldNum" sz="quarter" idx="5"/>
          </p:nvPr>
        </p:nvSpPr>
        <p:spPr/>
        <p:txBody>
          <a:bodyPr/>
          <a:lstStyle/>
          <a:p>
            <a:fld id="{1DF1371A-603F-5A4E-8E48-E4458F0CC9C8}" type="slidenum">
              <a:rPr lang="en-US" smtClean="0"/>
              <a:t>42</a:t>
            </a:fld>
            <a:endParaRPr lang="en-US"/>
          </a:p>
        </p:txBody>
      </p:sp>
    </p:spTree>
    <p:extLst>
      <p:ext uri="{BB962C8B-B14F-4D97-AF65-F5344CB8AC3E}">
        <p14:creationId xmlns:p14="http://schemas.microsoft.com/office/powerpoint/2010/main" val="3906950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credibility revolution</a:t>
            </a:r>
          </a:p>
        </p:txBody>
      </p:sp>
      <p:sp>
        <p:nvSpPr>
          <p:cNvPr id="4" name="Slide Number Placeholder 3"/>
          <p:cNvSpPr>
            <a:spLocks noGrp="1"/>
          </p:cNvSpPr>
          <p:nvPr>
            <p:ph type="sldNum" sz="quarter" idx="5"/>
          </p:nvPr>
        </p:nvSpPr>
        <p:spPr/>
        <p:txBody>
          <a:bodyPr/>
          <a:lstStyle/>
          <a:p>
            <a:fld id="{1DF1371A-603F-5A4E-8E48-E4458F0CC9C8}" type="slidenum">
              <a:rPr lang="en-US" smtClean="0"/>
              <a:t>43</a:t>
            </a:fld>
            <a:endParaRPr lang="en-US"/>
          </a:p>
        </p:txBody>
      </p:sp>
    </p:spTree>
    <p:extLst>
      <p:ext uri="{BB962C8B-B14F-4D97-AF65-F5344CB8AC3E}">
        <p14:creationId xmlns:p14="http://schemas.microsoft.com/office/powerpoint/2010/main" val="403314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credibility revolution</a:t>
            </a:r>
          </a:p>
        </p:txBody>
      </p:sp>
      <p:sp>
        <p:nvSpPr>
          <p:cNvPr id="4" name="Slide Number Placeholder 3"/>
          <p:cNvSpPr>
            <a:spLocks noGrp="1"/>
          </p:cNvSpPr>
          <p:nvPr>
            <p:ph type="sldNum" sz="quarter" idx="5"/>
          </p:nvPr>
        </p:nvSpPr>
        <p:spPr/>
        <p:txBody>
          <a:bodyPr/>
          <a:lstStyle/>
          <a:p>
            <a:fld id="{1DF1371A-603F-5A4E-8E48-E4458F0CC9C8}" type="slidenum">
              <a:rPr lang="en-US" smtClean="0"/>
              <a:t>45</a:t>
            </a:fld>
            <a:endParaRPr lang="en-US"/>
          </a:p>
        </p:txBody>
      </p:sp>
    </p:spTree>
    <p:extLst>
      <p:ext uri="{BB962C8B-B14F-4D97-AF65-F5344CB8AC3E}">
        <p14:creationId xmlns:p14="http://schemas.microsoft.com/office/powerpoint/2010/main" val="3192495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C11B813-84BC-C045-A8B9-97BF182D78AE}" type="slidenum">
              <a:rPr lang="en-AU" smtClean="0"/>
              <a:t>48</a:t>
            </a:fld>
            <a:endParaRPr lang="en-AU"/>
          </a:p>
        </p:txBody>
      </p:sp>
    </p:spTree>
    <p:extLst>
      <p:ext uri="{BB962C8B-B14F-4D97-AF65-F5344CB8AC3E}">
        <p14:creationId xmlns:p14="http://schemas.microsoft.com/office/powerpoint/2010/main" val="111087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C11B813-84BC-C045-A8B9-97BF182D78AE}" type="slidenum">
              <a:rPr lang="en-AU" smtClean="0"/>
              <a:t>49</a:t>
            </a:fld>
            <a:endParaRPr lang="en-AU"/>
          </a:p>
        </p:txBody>
      </p:sp>
    </p:spTree>
    <p:extLst>
      <p:ext uri="{BB962C8B-B14F-4D97-AF65-F5344CB8AC3E}">
        <p14:creationId xmlns:p14="http://schemas.microsoft.com/office/powerpoint/2010/main" val="190690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C11B813-84BC-C045-A8B9-97BF182D78AE}" type="slidenum">
              <a:rPr lang="en-AU" smtClean="0"/>
              <a:t>50</a:t>
            </a:fld>
            <a:endParaRPr lang="en-AU"/>
          </a:p>
        </p:txBody>
      </p:sp>
    </p:spTree>
    <p:extLst>
      <p:ext uri="{BB962C8B-B14F-4D97-AF65-F5344CB8AC3E}">
        <p14:creationId xmlns:p14="http://schemas.microsoft.com/office/powerpoint/2010/main" val="345088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note that there have been replication concerns in the past, throughout the history of science. But this time, the concern was widespread, received a lot of media attention (thanks to the advent of the internet) and seems to have caused some change! I also want to note that this is a current issue - this reproducibility crisis started around 2010, if you remember the surprising study by Daryl </a:t>
            </a:r>
            <a:r>
              <a:rPr lang="en-US" dirty="0" err="1"/>
              <a:t>Bem</a:t>
            </a:r>
            <a:r>
              <a:rPr lang="en-US" dirty="0"/>
              <a:t> on ESP or precognition that YC mentioned last week.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C42D8-58C4-7D4D-8BB8-BC4BCC713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80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C42D8-58C4-7D4D-8BB8-BC4BCC713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22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C42D8-58C4-7D4D-8BB8-BC4BCC713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457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many notable large-scale replication efforts that capture the replication crisis in psychology. The most well-known is the Reproducibility Project: Psychology, which set about directly replicating 100 published findings in high-ranking psychology journals. Out of 100, only 39% replicated (36 out of the 97 that had positive findings). That's a surprisingly low number - especially if you consider that approximately only 5% of findings should be false positives given the statistical significance level of p-values is set at 0.05. I also want to mention that the effects that DO replicate, often had lower reported effect sizes. This is pretty important, say in terms of an applied behavioral intervention, if an effect isn't as strong as expected.</a:t>
            </a:r>
          </a:p>
          <a:p>
            <a:endParaRPr lang="en-US" dirty="0"/>
          </a:p>
          <a:p>
            <a:r>
              <a:rPr lang="en-US" dirty="0"/>
              <a:t>In other replication efforts, some known as </a:t>
            </a:r>
            <a:r>
              <a:rPr lang="en-US" dirty="0" err="1"/>
              <a:t>ManyLabs</a:t>
            </a:r>
            <a:r>
              <a:rPr lang="en-US" dirty="0"/>
              <a:t> projects, we see similar proportion of failed replications. With extremely large sample sizes, ensuring the studies were adequately well-powered, only 14 of 28 findings were replicated. In </a:t>
            </a:r>
            <a:r>
              <a:rPr lang="en-US" dirty="0" err="1"/>
              <a:t>ManyLabs</a:t>
            </a:r>
            <a:r>
              <a:rPr lang="en-US" dirty="0"/>
              <a:t> 3, only 3 of the 10 findings replicated across the various participant pools in the project. And even in the highly prestigious journals, Nature and Science, only 13 of 21 findings were replicated (despite the likely high impact of these findings and papers considering the venue they were published in).</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C42D8-58C4-7D4D-8BB8-BC4BCC713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482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50AF5-FFC5-7746-AE4C-417B8AAB1DEB}" type="slidenum">
              <a:rPr lang="en-US" smtClean="0"/>
              <a:t>13</a:t>
            </a:fld>
            <a:endParaRPr lang="en-US"/>
          </a:p>
        </p:txBody>
      </p:sp>
    </p:spTree>
    <p:extLst>
      <p:ext uri="{BB962C8B-B14F-4D97-AF65-F5344CB8AC3E}">
        <p14:creationId xmlns:p14="http://schemas.microsoft.com/office/powerpoint/2010/main" val="98385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16</a:t>
            </a:fld>
            <a:endParaRPr lang="en-US"/>
          </a:p>
        </p:txBody>
      </p:sp>
    </p:spTree>
    <p:extLst>
      <p:ext uri="{BB962C8B-B14F-4D97-AF65-F5344CB8AC3E}">
        <p14:creationId xmlns:p14="http://schemas.microsoft.com/office/powerpoint/2010/main" val="303133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18</a:t>
            </a:fld>
            <a:endParaRPr lang="en-US"/>
          </a:p>
        </p:txBody>
      </p:sp>
    </p:spTree>
    <p:extLst>
      <p:ext uri="{BB962C8B-B14F-4D97-AF65-F5344CB8AC3E}">
        <p14:creationId xmlns:p14="http://schemas.microsoft.com/office/powerpoint/2010/main" val="141433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credibility revolution</a:t>
            </a:r>
          </a:p>
        </p:txBody>
      </p:sp>
      <p:sp>
        <p:nvSpPr>
          <p:cNvPr id="4" name="Slide Number Placeholder 3"/>
          <p:cNvSpPr>
            <a:spLocks noGrp="1"/>
          </p:cNvSpPr>
          <p:nvPr>
            <p:ph type="sldNum" sz="quarter" idx="5"/>
          </p:nvPr>
        </p:nvSpPr>
        <p:spPr/>
        <p:txBody>
          <a:bodyPr/>
          <a:lstStyle/>
          <a:p>
            <a:fld id="{1DF1371A-603F-5A4E-8E48-E4458F0CC9C8}" type="slidenum">
              <a:rPr lang="en-US" smtClean="0"/>
              <a:t>24</a:t>
            </a:fld>
            <a:endParaRPr lang="en-US"/>
          </a:p>
        </p:txBody>
      </p:sp>
    </p:spTree>
    <p:extLst>
      <p:ext uri="{BB962C8B-B14F-4D97-AF65-F5344CB8AC3E}">
        <p14:creationId xmlns:p14="http://schemas.microsoft.com/office/powerpoint/2010/main" val="20298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3070-51E1-8CC1-4FEB-D1C052BCBBCF}"/>
              </a:ext>
            </a:extLst>
          </p:cNvPr>
          <p:cNvSpPr>
            <a:spLocks noGrp="1"/>
          </p:cNvSpPr>
          <p:nvPr>
            <p:ph type="ctrTitle"/>
          </p:nvPr>
        </p:nvSpPr>
        <p:spPr>
          <a:xfrm>
            <a:off x="1524000" y="1122363"/>
            <a:ext cx="9144000" cy="2387600"/>
          </a:xfrm>
        </p:spPr>
        <p:txBody>
          <a:bodyPr anchor="b"/>
          <a:lstStyle>
            <a:lvl1pPr algn="ctr">
              <a:defRPr sz="6000">
                <a:latin typeface="Avenir Book" panose="02000503020000020003" pitchFamily="2" charset="0"/>
              </a:defRPr>
            </a:lvl1pPr>
          </a:lstStyle>
          <a:p>
            <a:r>
              <a:rPr lang="en-GB"/>
              <a:t>Click to edit Master title style</a:t>
            </a:r>
            <a:endParaRPr lang="en-AU"/>
          </a:p>
        </p:txBody>
      </p:sp>
      <p:sp>
        <p:nvSpPr>
          <p:cNvPr id="3" name="Subtitle 2">
            <a:extLst>
              <a:ext uri="{FF2B5EF4-FFF2-40B4-BE49-F238E27FC236}">
                <a16:creationId xmlns:a16="http://schemas.microsoft.com/office/drawing/2014/main" id="{8070730E-39D1-D316-9A64-C59DA32B20C3}"/>
              </a:ext>
            </a:extLst>
          </p:cNvPr>
          <p:cNvSpPr>
            <a:spLocks noGrp="1"/>
          </p:cNvSpPr>
          <p:nvPr>
            <p:ph type="subTitle" idx="1"/>
          </p:nvPr>
        </p:nvSpPr>
        <p:spPr>
          <a:xfrm>
            <a:off x="1524000" y="3602038"/>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2D2B153-1227-5B79-5F06-3B86461A0D98}"/>
              </a:ext>
            </a:extLst>
          </p:cNvPr>
          <p:cNvSpPr>
            <a:spLocks noGrp="1"/>
          </p:cNvSpPr>
          <p:nvPr>
            <p:ph type="dt" sz="half" idx="10"/>
          </p:nvPr>
        </p:nvSpPr>
        <p:spPr/>
        <p:txBody>
          <a:bodyPr/>
          <a:lstStyle>
            <a:lvl1pPr>
              <a:defRPr>
                <a:latin typeface="Avenir Book" panose="02000503020000020003" pitchFamily="2" charset="0"/>
              </a:defRPr>
            </a:lvl1pPr>
          </a:lstStyle>
          <a:p>
            <a:fld id="{D86BDED0-AF15-2847-BCA2-B71EBAAD9BA1}" type="datetimeFigureOut">
              <a:rPr lang="en-AU" smtClean="0"/>
              <a:pPr/>
              <a:t>29/10/2024</a:t>
            </a:fld>
            <a:endParaRPr lang="en-AU"/>
          </a:p>
        </p:txBody>
      </p:sp>
      <p:sp>
        <p:nvSpPr>
          <p:cNvPr id="5" name="Footer Placeholder 4">
            <a:extLst>
              <a:ext uri="{FF2B5EF4-FFF2-40B4-BE49-F238E27FC236}">
                <a16:creationId xmlns:a16="http://schemas.microsoft.com/office/drawing/2014/main" id="{47B8BF32-24EF-7845-064D-276CA7067CEF}"/>
              </a:ext>
            </a:extLst>
          </p:cNvPr>
          <p:cNvSpPr>
            <a:spLocks noGrp="1"/>
          </p:cNvSpPr>
          <p:nvPr>
            <p:ph type="ftr" sz="quarter" idx="11"/>
          </p:nvPr>
        </p:nvSpPr>
        <p:spPr/>
        <p:txBody>
          <a:bodyPr/>
          <a:lstStyle>
            <a:lvl1pPr>
              <a:defRPr>
                <a:latin typeface="Avenir Book" panose="02000503020000020003" pitchFamily="2" charset="0"/>
              </a:defRPr>
            </a:lvl1pPr>
          </a:lstStyle>
          <a:p>
            <a:endParaRPr lang="en-AU"/>
          </a:p>
        </p:txBody>
      </p:sp>
      <p:sp>
        <p:nvSpPr>
          <p:cNvPr id="6" name="Slide Number Placeholder 5">
            <a:extLst>
              <a:ext uri="{FF2B5EF4-FFF2-40B4-BE49-F238E27FC236}">
                <a16:creationId xmlns:a16="http://schemas.microsoft.com/office/drawing/2014/main" id="{4661E84E-DA60-0BC0-5ECB-A3873996D5AA}"/>
              </a:ext>
            </a:extLst>
          </p:cNvPr>
          <p:cNvSpPr>
            <a:spLocks noGrp="1"/>
          </p:cNvSpPr>
          <p:nvPr>
            <p:ph type="sldNum" sz="quarter" idx="12"/>
          </p:nvPr>
        </p:nvSpPr>
        <p:spPr/>
        <p:txBody>
          <a:bodyPr/>
          <a:lstStyle>
            <a:lvl1pPr>
              <a:defRPr>
                <a:latin typeface="Avenir Book" panose="02000503020000020003" pitchFamily="2" charset="0"/>
              </a:defRPr>
            </a:lvl1pPr>
          </a:lstStyle>
          <a:p>
            <a:fld id="{A326F4AF-AC31-2C4A-A999-5AE2BB0D8D31}" type="slidenum">
              <a:rPr lang="en-AU" smtClean="0"/>
              <a:pPr/>
              <a:t>‹#›</a:t>
            </a:fld>
            <a:endParaRPr lang="en-AU"/>
          </a:p>
        </p:txBody>
      </p:sp>
    </p:spTree>
    <p:extLst>
      <p:ext uri="{BB962C8B-B14F-4D97-AF65-F5344CB8AC3E}">
        <p14:creationId xmlns:p14="http://schemas.microsoft.com/office/powerpoint/2010/main" val="2630351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6844-7E6D-4A62-E022-9FA9EAE4C3F6}"/>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86ECA998-52E3-025A-F48A-685C5C75A2A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0C93C61-A74E-97B8-80A9-A1F80B3568B3}"/>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5" name="Footer Placeholder 4">
            <a:extLst>
              <a:ext uri="{FF2B5EF4-FFF2-40B4-BE49-F238E27FC236}">
                <a16:creationId xmlns:a16="http://schemas.microsoft.com/office/drawing/2014/main" id="{A9D4508E-5FDE-33AA-0D5B-25FBE8EA50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AD8657E-0619-EDF4-9114-734D0DB35F9C}"/>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251530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2A8751-A367-02DA-AA72-8EFD5D8EB8F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2CED768B-0AFE-5DD9-5531-B875C1810D1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FDDF506-D1A7-8F97-7431-EA105C3538A3}"/>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5" name="Footer Placeholder 4">
            <a:extLst>
              <a:ext uri="{FF2B5EF4-FFF2-40B4-BE49-F238E27FC236}">
                <a16:creationId xmlns:a16="http://schemas.microsoft.com/office/drawing/2014/main" id="{6469B99E-8C40-A4E3-262E-E57E2EBD02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1FFC52-BF10-53B0-7357-63CC9E701614}"/>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3403568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0084-3D9B-6341-B417-F671214952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7EDACEE-BF3B-0843-8FB0-0F2BF92AA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6630307-7EE6-C540-A171-89D730D66F22}"/>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A8C9FBFF-F577-9E4A-AB7C-373E19047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90603-45CF-444A-90B7-4554F0977F56}"/>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7847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F84F-2464-DF4E-880A-F4B119CD6AFB}"/>
              </a:ext>
            </a:extLst>
          </p:cNvPr>
          <p:cNvSpPr>
            <a:spLocks noGrp="1"/>
          </p:cNvSpPr>
          <p:nvPr>
            <p:ph type="title"/>
          </p:nvPr>
        </p:nvSpPr>
        <p:spPr/>
        <p:txBody>
          <a:bodyPr/>
          <a:lstStyle>
            <a:lvl1pPr>
              <a:defRPr>
                <a:latin typeface="Avenir Book" panose="02000503020000020003"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992A9A3B-6DB0-C44F-AF18-51822A2CC4B7}"/>
              </a:ext>
            </a:extLst>
          </p:cNvPr>
          <p:cNvSpPr>
            <a:spLocks noGrp="1"/>
          </p:cNvSpPr>
          <p:nvPr>
            <p:ph idx="1"/>
          </p:nvPr>
        </p:nvSpPr>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B631EC-4C20-EC42-8725-D2C211571FB2}"/>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A03CFB88-15FC-2E4D-837E-EFC833423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0D791-7EE3-CC4B-8602-B74E02ACCEDA}"/>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1784020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6387-18AF-784D-B1D3-5E0D6C8C6F6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326956B-8491-934E-BB47-154CA39573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1EF02C-419F-7841-891D-7A6E074170EC}"/>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5FC4C16F-EE97-B049-BBA7-CB8C3D3DF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8D4C9-A143-824A-B0DA-00B409E5BF6D}"/>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218004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8AA8-B25F-D341-8B2D-0F53CF2308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A6FD4C-2959-084A-8070-A0DCE40F56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416E26-DAE5-2340-9AD8-8A0B101CB60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B39BA18-8495-FF49-8E65-E203339CFB3E}"/>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6" name="Footer Placeholder 5">
            <a:extLst>
              <a:ext uri="{FF2B5EF4-FFF2-40B4-BE49-F238E27FC236}">
                <a16:creationId xmlns:a16="http://schemas.microsoft.com/office/drawing/2014/main" id="{856F8503-9941-BD41-BF54-D123B6D67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DC884-FC82-3D44-8474-30F869D212E6}"/>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62257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7930-71C0-424D-AAE0-C86C60DAAD8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85B8AE-DB60-A740-9A74-6753F6CB0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0D2C52-375A-AB47-B976-BDDDD238407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28EAAEA-3969-2C4F-9C8E-1AAE6C2C9A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033116-A1F8-DC44-8361-6C69B4314B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698A255-BD23-3342-855F-38A0DA74AE7A}"/>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8" name="Footer Placeholder 7">
            <a:extLst>
              <a:ext uri="{FF2B5EF4-FFF2-40B4-BE49-F238E27FC236}">
                <a16:creationId xmlns:a16="http://schemas.microsoft.com/office/drawing/2014/main" id="{72475DA6-71E2-5245-BB1C-A0BA5957DE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3DE267-3865-8A41-AEDC-79DCE174FAD3}"/>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791079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8B1-A0A2-BD4B-B152-B7DE78334BD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6C1D43-94F1-004F-B677-41DDDF38772F}"/>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4" name="Footer Placeholder 3">
            <a:extLst>
              <a:ext uri="{FF2B5EF4-FFF2-40B4-BE49-F238E27FC236}">
                <a16:creationId xmlns:a16="http://schemas.microsoft.com/office/drawing/2014/main" id="{587E1B34-E3B7-D744-8527-042994017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BB5EBB-6069-C648-8B7B-E353C9146E23}"/>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2609270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40B8D-5484-5547-857E-2A98BE2331F5}"/>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3" name="Footer Placeholder 2">
            <a:extLst>
              <a:ext uri="{FF2B5EF4-FFF2-40B4-BE49-F238E27FC236}">
                <a16:creationId xmlns:a16="http://schemas.microsoft.com/office/drawing/2014/main" id="{B513E607-8746-B146-B50B-45EF85C24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500157-F10D-7647-9A69-6A5968C7CF06}"/>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3445251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4576-F9C7-2B4D-9375-FCFAFA7C6B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F55E68-E710-FA47-ADDD-EDD55F89F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7BD062-B09D-A74D-BD13-ACD1A680C4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52119E3-0713-184C-827E-0E400A910BE4}"/>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6" name="Footer Placeholder 5">
            <a:extLst>
              <a:ext uri="{FF2B5EF4-FFF2-40B4-BE49-F238E27FC236}">
                <a16:creationId xmlns:a16="http://schemas.microsoft.com/office/drawing/2014/main" id="{84FB9596-8C76-944B-9D26-33B7ECA94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14EC9-20AD-E540-8A38-FCF006E7C7C6}"/>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116896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FAA9F-E7B9-FDBD-56D4-D9F3FFD42D36}"/>
              </a:ext>
            </a:extLst>
          </p:cNvPr>
          <p:cNvSpPr>
            <a:spLocks noGrp="1"/>
          </p:cNvSpPr>
          <p:nvPr>
            <p:ph type="title"/>
          </p:nvPr>
        </p:nvSpPr>
        <p:spPr>
          <a:xfrm>
            <a:off x="351312" y="265896"/>
            <a:ext cx="11464636" cy="777875"/>
          </a:xfrm>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DC9D1BD1-9D50-0CD8-4B64-95509683BB1B}"/>
              </a:ext>
            </a:extLst>
          </p:cNvPr>
          <p:cNvSpPr>
            <a:spLocks noGrp="1"/>
          </p:cNvSpPr>
          <p:nvPr>
            <p:ph idx="1"/>
          </p:nvPr>
        </p:nvSpPr>
        <p:spPr>
          <a:xfrm>
            <a:off x="351312" y="1223158"/>
            <a:ext cx="11464636" cy="495380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FCD30A7-B59B-C86E-78A0-1C8F4C537343}"/>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5" name="Footer Placeholder 4">
            <a:extLst>
              <a:ext uri="{FF2B5EF4-FFF2-40B4-BE49-F238E27FC236}">
                <a16:creationId xmlns:a16="http://schemas.microsoft.com/office/drawing/2014/main" id="{28023005-C3B8-5121-CE5E-CEFF4397B7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080C79-93EA-0BCE-4587-C344A1593CF6}"/>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716066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ED27-6451-B54D-BD2E-F8C806C7A1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33ACD2B-0E38-3C4E-99CC-95ECB6E973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AAEF8-C503-4548-B0F8-B1939EC57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B85E98-DDD0-C845-B2A1-D20F34808F59}"/>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6" name="Footer Placeholder 5">
            <a:extLst>
              <a:ext uri="{FF2B5EF4-FFF2-40B4-BE49-F238E27FC236}">
                <a16:creationId xmlns:a16="http://schemas.microsoft.com/office/drawing/2014/main" id="{64677CB3-57E0-854D-8006-339396A36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ED885-7ECE-3846-8EDF-97807EE53B65}"/>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3335058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10250-CADD-F044-9700-AEB6D9128F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8EDF9DE-2C23-8346-8420-AA8E8BA1A7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6950D6-761A-4A4F-BDD2-E8F2290C73DA}"/>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E0E85914-C05B-1C41-AF8A-2A21EE702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E1D76-D8F9-F54E-B9C9-03C60E8307EA}"/>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4043531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EDDF2-B2BD-2048-AC9D-2CE299CF812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7E6ABD-5CBC-2E43-9587-FD00453935F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4542C9-A682-D74B-9EB8-1686407E0C90}"/>
              </a:ext>
            </a:extLst>
          </p:cNvPr>
          <p:cNvSpPr>
            <a:spLocks noGrp="1"/>
          </p:cNvSpPr>
          <p:nvPr>
            <p:ph type="dt" sz="half" idx="10"/>
          </p:nvPr>
        </p:nvSpPr>
        <p:spPr/>
        <p:txBody>
          <a:body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768AB1CB-4111-6342-80B0-16060F52C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06C91-6A1B-2545-8B9E-CB538A4F4F6F}"/>
              </a:ext>
            </a:extLst>
          </p:cNvPr>
          <p:cNvSpPr>
            <a:spLocks noGrp="1"/>
          </p:cNvSpPr>
          <p:nvPr>
            <p:ph type="sldNum" sz="quarter" idx="12"/>
          </p:nvPr>
        </p:nvSpPr>
        <p:spPr/>
        <p:txBody>
          <a:bodyPr/>
          <a:lstStyle/>
          <a:p>
            <a:fld id="{0290C9CF-ECA5-CF45-A09C-9224EE55F2B2}" type="slidenum">
              <a:rPr lang="en-US" smtClean="0"/>
              <a:t>‹#›</a:t>
            </a:fld>
            <a:endParaRPr lang="en-US"/>
          </a:p>
        </p:txBody>
      </p:sp>
    </p:spTree>
    <p:extLst>
      <p:ext uri="{BB962C8B-B14F-4D97-AF65-F5344CB8AC3E}">
        <p14:creationId xmlns:p14="http://schemas.microsoft.com/office/powerpoint/2010/main" val="422784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444F-268F-49DD-CB6F-6B531B339C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9AD89349-7348-EFD0-D3BD-0F260B21F1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7C3836-D1F2-FF31-985E-CF641CFC129E}"/>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5" name="Footer Placeholder 4">
            <a:extLst>
              <a:ext uri="{FF2B5EF4-FFF2-40B4-BE49-F238E27FC236}">
                <a16:creationId xmlns:a16="http://schemas.microsoft.com/office/drawing/2014/main" id="{AE81B951-645E-0049-DCBC-800F02501E0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52E71E-22CF-55AF-0250-D50CA6B1C933}"/>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343661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1C9F-A87A-BF38-230F-00B50547EDB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A5DDBC9-711B-D916-6EEF-079909841F1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767C523A-5C92-0864-00DD-C15146F542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CF6F89E-BC95-7280-85C1-8829225100C3}"/>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6" name="Footer Placeholder 5">
            <a:extLst>
              <a:ext uri="{FF2B5EF4-FFF2-40B4-BE49-F238E27FC236}">
                <a16:creationId xmlns:a16="http://schemas.microsoft.com/office/drawing/2014/main" id="{A48367BE-D10C-D097-5DFA-943E035484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ABDD6D8-059D-C1F8-A6B6-A565C6B19C67}"/>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234148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86E0-20D1-9043-A1FC-52A34C82825B}"/>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A315A48-89D6-3C95-4A9E-0CF71248E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738991-A421-D99D-A9F0-3EDA4FE0844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0E7D9210-C300-04DC-98D9-039AA9963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193A52-D524-F16B-B816-96530CB3C9C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4C9862C-BF09-41CD-2CCE-818A3C456C45}"/>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8" name="Footer Placeholder 7">
            <a:extLst>
              <a:ext uri="{FF2B5EF4-FFF2-40B4-BE49-F238E27FC236}">
                <a16:creationId xmlns:a16="http://schemas.microsoft.com/office/drawing/2014/main" id="{53D68623-40CE-3ACE-4305-1A1302032CB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825B934-6496-9253-4E1B-A1096E785B0D}"/>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398359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3FB-02C0-E14F-179B-0D6C52CA83B7}"/>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CD827DC8-BAD2-3611-4A41-F83E6AAFA2C1}"/>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4" name="Footer Placeholder 3">
            <a:extLst>
              <a:ext uri="{FF2B5EF4-FFF2-40B4-BE49-F238E27FC236}">
                <a16:creationId xmlns:a16="http://schemas.microsoft.com/office/drawing/2014/main" id="{1BDE35A5-3BAE-7F3F-21D4-59689408FC5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8CF0D65-674D-B20F-3E86-F194FC994AB8}"/>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1117636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757BA5-BDD9-1E43-D42D-8B9E97A9F4B1}"/>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3" name="Footer Placeholder 2">
            <a:extLst>
              <a:ext uri="{FF2B5EF4-FFF2-40B4-BE49-F238E27FC236}">
                <a16:creationId xmlns:a16="http://schemas.microsoft.com/office/drawing/2014/main" id="{147B80E2-0D3D-391F-0D6D-084D3384DBD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EA3EC92-2BD6-300A-6FC0-5827D0E69EB8}"/>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236440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FDDE-5BDE-01A1-480F-133CA70E19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C56D838-F03C-98DE-840D-7C1E9C1D82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1EA9358-6900-80E5-CDED-D4C2BC85E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69FAD2-1D75-E8E8-04FB-6E0C1972CC4D}"/>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6" name="Footer Placeholder 5">
            <a:extLst>
              <a:ext uri="{FF2B5EF4-FFF2-40B4-BE49-F238E27FC236}">
                <a16:creationId xmlns:a16="http://schemas.microsoft.com/office/drawing/2014/main" id="{2C799C95-0D5E-210D-C93B-C99BDAE9ED2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C01493A-D41F-9BBA-B16A-9C29F794E3F2}"/>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135912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1D9D-CD65-C33E-6DC5-A18CF7C459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F68DBA95-8B2C-4468-52E7-3ACE4B7D4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158BB7A-FF20-C26B-2870-BA852A0A8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682B46-FC29-CA7E-4D25-E0328C989BEF}"/>
              </a:ext>
            </a:extLst>
          </p:cNvPr>
          <p:cNvSpPr>
            <a:spLocks noGrp="1"/>
          </p:cNvSpPr>
          <p:nvPr>
            <p:ph type="dt" sz="half" idx="10"/>
          </p:nvPr>
        </p:nvSpPr>
        <p:spPr/>
        <p:txBody>
          <a:bodyPr/>
          <a:lstStyle/>
          <a:p>
            <a:fld id="{D86BDED0-AF15-2847-BCA2-B71EBAAD9BA1}" type="datetimeFigureOut">
              <a:rPr lang="en-AU" smtClean="0"/>
              <a:t>29/10/2024</a:t>
            </a:fld>
            <a:endParaRPr lang="en-AU"/>
          </a:p>
        </p:txBody>
      </p:sp>
      <p:sp>
        <p:nvSpPr>
          <p:cNvPr id="6" name="Footer Placeholder 5">
            <a:extLst>
              <a:ext uri="{FF2B5EF4-FFF2-40B4-BE49-F238E27FC236}">
                <a16:creationId xmlns:a16="http://schemas.microsoft.com/office/drawing/2014/main" id="{045CADBA-4AAA-DD2A-6D8B-087684B18ED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C48352E-F2F0-14A3-51AF-6E4F80EC7FC6}"/>
              </a:ext>
            </a:extLst>
          </p:cNvPr>
          <p:cNvSpPr>
            <a:spLocks noGrp="1"/>
          </p:cNvSpPr>
          <p:nvPr>
            <p:ph type="sldNum" sz="quarter" idx="12"/>
          </p:nvPr>
        </p:nvSpPr>
        <p:spPr/>
        <p:txBody>
          <a:bodyPr/>
          <a:lstStyle/>
          <a:p>
            <a:fld id="{A326F4AF-AC31-2C4A-A999-5AE2BB0D8D31}" type="slidenum">
              <a:rPr lang="en-AU" smtClean="0"/>
              <a:t>‹#›</a:t>
            </a:fld>
            <a:endParaRPr lang="en-AU"/>
          </a:p>
        </p:txBody>
      </p:sp>
    </p:spTree>
    <p:extLst>
      <p:ext uri="{BB962C8B-B14F-4D97-AF65-F5344CB8AC3E}">
        <p14:creationId xmlns:p14="http://schemas.microsoft.com/office/powerpoint/2010/main" val="359893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EF0A0-DC1C-6D05-A448-9F6EE443C588}"/>
              </a:ext>
            </a:extLst>
          </p:cNvPr>
          <p:cNvSpPr>
            <a:spLocks noGrp="1"/>
          </p:cNvSpPr>
          <p:nvPr>
            <p:ph type="title"/>
          </p:nvPr>
        </p:nvSpPr>
        <p:spPr>
          <a:xfrm>
            <a:off x="838200" y="265896"/>
            <a:ext cx="10515600" cy="777875"/>
          </a:xfrm>
          <a:prstGeom prst="rect">
            <a:avLst/>
          </a:prstGeom>
        </p:spPr>
        <p:txBody>
          <a:bodyPr vert="horz" lIns="91440" tIns="45720" rIns="91440" bIns="45720" rtlCol="0" anchor="t">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911EE3FD-A170-A6BC-B809-C20ADD0ED32E}"/>
              </a:ext>
            </a:extLst>
          </p:cNvPr>
          <p:cNvSpPr>
            <a:spLocks noGrp="1"/>
          </p:cNvSpPr>
          <p:nvPr>
            <p:ph type="body" idx="1"/>
          </p:nvPr>
        </p:nvSpPr>
        <p:spPr>
          <a:xfrm>
            <a:off x="838200" y="1223158"/>
            <a:ext cx="10515600" cy="495380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4389DA5F-23F5-B026-08C3-092AC4960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Book" panose="02000503020000020003" pitchFamily="2" charset="0"/>
              </a:defRPr>
            </a:lvl1pPr>
          </a:lstStyle>
          <a:p>
            <a:fld id="{D86BDED0-AF15-2847-BCA2-B71EBAAD9BA1}" type="datetimeFigureOut">
              <a:rPr lang="en-AU" smtClean="0"/>
              <a:pPr/>
              <a:t>29/10/2024</a:t>
            </a:fld>
            <a:endParaRPr lang="en-AU"/>
          </a:p>
        </p:txBody>
      </p:sp>
      <p:sp>
        <p:nvSpPr>
          <p:cNvPr id="5" name="Footer Placeholder 4">
            <a:extLst>
              <a:ext uri="{FF2B5EF4-FFF2-40B4-BE49-F238E27FC236}">
                <a16:creationId xmlns:a16="http://schemas.microsoft.com/office/drawing/2014/main" id="{3FD8F938-E816-9B7D-94A7-0361BB04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Book" panose="02000503020000020003" pitchFamily="2" charset="0"/>
              </a:defRPr>
            </a:lvl1pPr>
          </a:lstStyle>
          <a:p>
            <a:endParaRPr lang="en-AU"/>
          </a:p>
        </p:txBody>
      </p:sp>
      <p:sp>
        <p:nvSpPr>
          <p:cNvPr id="6" name="Slide Number Placeholder 5">
            <a:extLst>
              <a:ext uri="{FF2B5EF4-FFF2-40B4-BE49-F238E27FC236}">
                <a16:creationId xmlns:a16="http://schemas.microsoft.com/office/drawing/2014/main" id="{8FBF33DA-06EB-85D8-4FA7-11DB1486A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Book" panose="02000503020000020003" pitchFamily="2" charset="0"/>
              </a:defRPr>
            </a:lvl1pPr>
          </a:lstStyle>
          <a:p>
            <a:fld id="{A326F4AF-AC31-2C4A-A999-5AE2BB0D8D31}" type="slidenum">
              <a:rPr lang="en-AU" smtClean="0"/>
              <a:pPr/>
              <a:t>‹#›</a:t>
            </a:fld>
            <a:endParaRPr lang="en-AU"/>
          </a:p>
        </p:txBody>
      </p:sp>
    </p:spTree>
    <p:extLst>
      <p:ext uri="{BB962C8B-B14F-4D97-AF65-F5344CB8AC3E}">
        <p14:creationId xmlns:p14="http://schemas.microsoft.com/office/powerpoint/2010/main" val="77548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4B65C-0C70-7341-8AE0-BF489CF7E348}"/>
              </a:ext>
            </a:extLst>
          </p:cNvPr>
          <p:cNvSpPr>
            <a:spLocks noGrp="1"/>
          </p:cNvSpPr>
          <p:nvPr>
            <p:ph type="title"/>
          </p:nvPr>
        </p:nvSpPr>
        <p:spPr>
          <a:xfrm>
            <a:off x="134813" y="136525"/>
            <a:ext cx="11928231" cy="105922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820A4A-93B7-334D-8273-63DB76C9E125}"/>
              </a:ext>
            </a:extLst>
          </p:cNvPr>
          <p:cNvSpPr>
            <a:spLocks noGrp="1"/>
          </p:cNvSpPr>
          <p:nvPr>
            <p:ph type="body" idx="1"/>
          </p:nvPr>
        </p:nvSpPr>
        <p:spPr>
          <a:xfrm>
            <a:off x="140675" y="1340612"/>
            <a:ext cx="11922369" cy="488434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E0E11A-56D5-6742-AD52-E3242C61D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6107D-CA26-5B46-80DA-1329C4AAD898}" type="datetimeFigureOut">
              <a:rPr lang="en-US" smtClean="0"/>
              <a:t>10/29/24</a:t>
            </a:fld>
            <a:endParaRPr lang="en-US"/>
          </a:p>
        </p:txBody>
      </p:sp>
      <p:sp>
        <p:nvSpPr>
          <p:cNvPr id="5" name="Footer Placeholder 4">
            <a:extLst>
              <a:ext uri="{FF2B5EF4-FFF2-40B4-BE49-F238E27FC236}">
                <a16:creationId xmlns:a16="http://schemas.microsoft.com/office/drawing/2014/main" id="{4ED0ED42-63D4-1A44-884A-B68A1F95BF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1EB03D-51A6-464F-99EA-8919D500F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0C9CF-ECA5-CF45-A09C-9224EE55F2B2}" type="slidenum">
              <a:rPr lang="en-US" smtClean="0"/>
              <a:t>‹#›</a:t>
            </a:fld>
            <a:endParaRPr lang="en-US"/>
          </a:p>
        </p:txBody>
      </p:sp>
    </p:spTree>
    <p:extLst>
      <p:ext uri="{BB962C8B-B14F-4D97-AF65-F5344CB8AC3E}">
        <p14:creationId xmlns:p14="http://schemas.microsoft.com/office/powerpoint/2010/main" val="668307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sky.app/profile/hansonmark.bsky.social/post/3kajeqzv3nt2b"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1234/osf.io/cfzy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orrt.org/gloss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witter.com/AndrewBarnas/status/1388161745684996098/photo/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relx.com/investors/annual-reports/202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5281/zenodo.3332807"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31234/osf.io/cfzy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hyperlink" Target="https://doi.org/10.5281/zenodo.3332807" TargetMode="External"/><Relationship Id="rId7" Type="http://schemas.openxmlformats.org/officeDocument/2006/relationships/image" Target="../media/image4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42.sv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jamesheathers.medium.com/sprite-case-study-5-sunset-for-souper-man-ee898b6af9f5"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6225-4CA1-1691-A7A2-CCF994273D25}"/>
              </a:ext>
            </a:extLst>
          </p:cNvPr>
          <p:cNvSpPr>
            <a:spLocks noGrp="1"/>
          </p:cNvSpPr>
          <p:nvPr>
            <p:ph type="ctrTitle"/>
          </p:nvPr>
        </p:nvSpPr>
        <p:spPr>
          <a:xfrm>
            <a:off x="-2" y="818431"/>
            <a:ext cx="12192000" cy="2387600"/>
          </a:xfrm>
        </p:spPr>
        <p:txBody>
          <a:bodyPr anchor="ctr">
            <a:noAutofit/>
          </a:bodyPr>
          <a:lstStyle/>
          <a:p>
            <a:pPr>
              <a:lnSpc>
                <a:spcPct val="100000"/>
              </a:lnSpc>
            </a:pPr>
            <a:r>
              <a:rPr lang="en-US" sz="4000" b="1" dirty="0">
                <a:solidFill>
                  <a:srgbClr val="0D4D6B"/>
                </a:solidFill>
                <a:latin typeface="Avenir Book" panose="02000503020000020003" pitchFamily="2" charset="0"/>
              </a:rPr>
              <a:t>Empowering early-career researchers </a:t>
            </a:r>
            <a:br>
              <a:rPr lang="en-US" sz="4000" b="1" dirty="0">
                <a:solidFill>
                  <a:srgbClr val="0D4D6B"/>
                </a:solidFill>
                <a:latin typeface="Avenir Book" panose="02000503020000020003" pitchFamily="2" charset="0"/>
              </a:rPr>
            </a:br>
            <a:r>
              <a:rPr lang="en-US" sz="4000" b="1" dirty="0">
                <a:solidFill>
                  <a:srgbClr val="0D4D6B"/>
                </a:solidFill>
                <a:latin typeface="Avenir Book" panose="02000503020000020003" pitchFamily="2" charset="0"/>
              </a:rPr>
              <a:t>to enhance research culture with </a:t>
            </a:r>
            <a:r>
              <a:rPr lang="en-US" sz="4000" b="1" dirty="0" err="1">
                <a:solidFill>
                  <a:srgbClr val="0D4D6B"/>
                </a:solidFill>
                <a:latin typeface="Avenir Book" panose="02000503020000020003" pitchFamily="2" charset="0"/>
              </a:rPr>
              <a:t>ReproducibiliTea</a:t>
            </a:r>
            <a:endParaRPr lang="en-US" sz="4000" b="1" dirty="0">
              <a:solidFill>
                <a:srgbClr val="0D4D6B"/>
              </a:solidFill>
              <a:latin typeface="Avenir Book" panose="02000503020000020003" pitchFamily="2" charset="0"/>
            </a:endParaRPr>
          </a:p>
        </p:txBody>
      </p:sp>
      <p:sp>
        <p:nvSpPr>
          <p:cNvPr id="3" name="TextBox 2">
            <a:extLst>
              <a:ext uri="{FF2B5EF4-FFF2-40B4-BE49-F238E27FC236}">
                <a16:creationId xmlns:a16="http://schemas.microsoft.com/office/drawing/2014/main" id="{6AC6E95A-AD62-6881-8C28-BBE15DBCB813}"/>
              </a:ext>
            </a:extLst>
          </p:cNvPr>
          <p:cNvSpPr txBox="1"/>
          <p:nvPr/>
        </p:nvSpPr>
        <p:spPr>
          <a:xfrm>
            <a:off x="381000" y="4233656"/>
            <a:ext cx="11429999" cy="1754326"/>
          </a:xfrm>
          <a:prstGeom prst="rect">
            <a:avLst/>
          </a:prstGeom>
          <a:noFill/>
        </p:spPr>
        <p:txBody>
          <a:bodyPr wrap="square" rtlCol="0">
            <a:spAutoFit/>
          </a:bodyPr>
          <a:lstStyle/>
          <a:p>
            <a:r>
              <a:rPr lang="en-AU" sz="2800" b="1" i="1" dirty="0">
                <a:latin typeface="Avenir Book" panose="02000503020000020003" pitchFamily="2" charset="0"/>
              </a:rPr>
              <a:t>Dr William Ngiam</a:t>
            </a:r>
          </a:p>
          <a:p>
            <a:r>
              <a:rPr lang="en-AU" sz="2000" i="1" dirty="0">
                <a:latin typeface="Avenir Book" panose="02000503020000020003" pitchFamily="2" charset="0"/>
              </a:rPr>
              <a:t>Lecturer at the University of Adelaide</a:t>
            </a:r>
            <a:br>
              <a:rPr lang="en-AU" sz="2000" i="1" dirty="0">
                <a:latin typeface="Avenir Book" panose="02000503020000020003" pitchFamily="2" charset="0"/>
              </a:rPr>
            </a:br>
            <a:endParaRPr lang="en-AU" sz="2000" i="1" dirty="0">
              <a:latin typeface="Avenir Book" panose="02000503020000020003" pitchFamily="2" charset="0"/>
            </a:endParaRPr>
          </a:p>
          <a:p>
            <a:r>
              <a:rPr lang="en-AU" sz="2000" i="1" dirty="0">
                <a:latin typeface="Avenir Book" panose="02000503020000020003" pitchFamily="2" charset="0"/>
              </a:rPr>
              <a:t>Rigor and Reproducibility Seminar Series, University of Florida</a:t>
            </a:r>
          </a:p>
          <a:p>
            <a:r>
              <a:rPr lang="en-AU" sz="2000" i="1" dirty="0">
                <a:latin typeface="Avenir Book" panose="02000503020000020003" pitchFamily="2" charset="0"/>
              </a:rPr>
              <a:t>31st October 2024</a:t>
            </a:r>
          </a:p>
        </p:txBody>
      </p:sp>
      <p:cxnSp>
        <p:nvCxnSpPr>
          <p:cNvPr id="9" name="Straight Connector 8">
            <a:extLst>
              <a:ext uri="{FF2B5EF4-FFF2-40B4-BE49-F238E27FC236}">
                <a16:creationId xmlns:a16="http://schemas.microsoft.com/office/drawing/2014/main" id="{AE85B034-A103-89C2-C34B-16EFF0FCA587}"/>
              </a:ext>
            </a:extLst>
          </p:cNvPr>
          <p:cNvCxnSpPr>
            <a:cxnSpLocks/>
          </p:cNvCxnSpPr>
          <p:nvPr/>
        </p:nvCxnSpPr>
        <p:spPr>
          <a:xfrm>
            <a:off x="381000" y="3941510"/>
            <a:ext cx="11430000"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341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731-9F74-1D6B-3255-78FC251DB95C}"/>
              </a:ext>
            </a:extLst>
          </p:cNvPr>
          <p:cNvSpPr>
            <a:spLocks noGrp="1"/>
          </p:cNvSpPr>
          <p:nvPr>
            <p:ph type="title"/>
          </p:nvPr>
        </p:nvSpPr>
        <p:spPr/>
        <p:txBody>
          <a:bodyPr>
            <a:normAutofit/>
          </a:bodyPr>
          <a:lstStyle/>
          <a:p>
            <a:r>
              <a:rPr lang="en-US" dirty="0">
                <a:solidFill>
                  <a:srgbClr val="800001"/>
                </a:solidFill>
              </a:rPr>
              <a:t>Exponential growth </a:t>
            </a:r>
            <a:r>
              <a:rPr lang="en-US" dirty="0"/>
              <a:t>of scientific publications</a:t>
            </a:r>
          </a:p>
        </p:txBody>
      </p:sp>
      <p:sp>
        <p:nvSpPr>
          <p:cNvPr id="6" name="TextBox 5">
            <a:extLst>
              <a:ext uri="{FF2B5EF4-FFF2-40B4-BE49-F238E27FC236}">
                <a16:creationId xmlns:a16="http://schemas.microsoft.com/office/drawing/2014/main" id="{CAB05260-1301-A396-81A6-7CA2942B188C}"/>
              </a:ext>
            </a:extLst>
          </p:cNvPr>
          <p:cNvSpPr txBox="1"/>
          <p:nvPr/>
        </p:nvSpPr>
        <p:spPr>
          <a:xfrm>
            <a:off x="0" y="6488668"/>
            <a:ext cx="12192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pitchFamily="2" charset="0"/>
                <a:ea typeface="+mn-ea"/>
                <a:cs typeface="+mn-cs"/>
              </a:rPr>
              <a:t>Figure taken from </a:t>
            </a:r>
            <a:r>
              <a:rPr kumimoji="0" lang="en-US" sz="1600" b="0" i="0" u="none" strike="noStrike" kern="1200" cap="none" spc="0" normalizeH="0" baseline="0" noProof="0" dirty="0" err="1">
                <a:ln>
                  <a:noFill/>
                </a:ln>
                <a:solidFill>
                  <a:prstClr val="black"/>
                </a:solidFill>
                <a:effectLst/>
                <a:uLnTx/>
                <a:uFillTx/>
                <a:latin typeface="Helvetica" pitchFamily="2" charset="0"/>
                <a:ea typeface="+mn-ea"/>
                <a:cs typeface="+mn-cs"/>
              </a:rPr>
              <a:t>arxiv.org</a:t>
            </a:r>
            <a:r>
              <a:rPr kumimoji="0" lang="en-US" sz="1600" b="0" i="0" u="none" strike="noStrike" kern="1200" cap="none" spc="0" normalizeH="0" baseline="0" noProof="0" dirty="0">
                <a:ln>
                  <a:noFill/>
                </a:ln>
                <a:solidFill>
                  <a:prstClr val="black"/>
                </a:solidFill>
                <a:effectLst/>
                <a:uLnTx/>
                <a:uFillTx/>
                <a:latin typeface="Helvetica" pitchFamily="2" charset="0"/>
                <a:ea typeface="+mn-ea"/>
                <a:cs typeface="+mn-cs"/>
              </a:rPr>
              <a:t> on the number of submissions over time. https://</a:t>
            </a:r>
            <a:r>
              <a:rPr kumimoji="0" lang="en-US" sz="1600" b="0" i="0" u="none" strike="noStrike" kern="1200" cap="none" spc="0" normalizeH="0" baseline="0" noProof="0" dirty="0" err="1">
                <a:ln>
                  <a:noFill/>
                </a:ln>
                <a:solidFill>
                  <a:prstClr val="black"/>
                </a:solidFill>
                <a:effectLst/>
                <a:uLnTx/>
                <a:uFillTx/>
                <a:latin typeface="Helvetica" pitchFamily="2" charset="0"/>
                <a:ea typeface="+mn-ea"/>
                <a:cs typeface="+mn-cs"/>
              </a:rPr>
              <a:t>arxiv.org</a:t>
            </a:r>
            <a:r>
              <a:rPr kumimoji="0" lang="en-US" sz="1600" b="0" i="0" u="none" strike="noStrike" kern="1200" cap="none" spc="0" normalizeH="0" baseline="0" noProof="0" dirty="0">
                <a:ln>
                  <a:noFill/>
                </a:ln>
                <a:solidFill>
                  <a:prstClr val="black"/>
                </a:solidFill>
                <a:effectLst/>
                <a:uLnTx/>
                <a:uFillTx/>
                <a:latin typeface="Helvetica" pitchFamily="2" charset="0"/>
                <a:ea typeface="+mn-ea"/>
                <a:cs typeface="+mn-cs"/>
              </a:rPr>
              <a:t>/stats/</a:t>
            </a:r>
            <a:r>
              <a:rPr kumimoji="0" lang="en-US" sz="1600" b="0" i="0" u="none" strike="noStrike" kern="1200" cap="none" spc="0" normalizeH="0" baseline="0" noProof="0" dirty="0" err="1">
                <a:ln>
                  <a:noFill/>
                </a:ln>
                <a:solidFill>
                  <a:prstClr val="black"/>
                </a:solidFill>
                <a:effectLst/>
                <a:uLnTx/>
                <a:uFillTx/>
                <a:latin typeface="Helvetica" pitchFamily="2" charset="0"/>
                <a:ea typeface="+mn-ea"/>
                <a:cs typeface="+mn-cs"/>
              </a:rPr>
              <a:t>monthly_submissions</a:t>
            </a:r>
            <a:endParaRPr kumimoji="0" lang="en-US" sz="16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pic>
        <p:nvPicPr>
          <p:cNvPr id="4" name="Picture 3">
            <a:extLst>
              <a:ext uri="{FF2B5EF4-FFF2-40B4-BE49-F238E27FC236}">
                <a16:creationId xmlns:a16="http://schemas.microsoft.com/office/drawing/2014/main" id="{609A8C63-9218-3708-BE1F-B453C1464051}"/>
              </a:ext>
            </a:extLst>
          </p:cNvPr>
          <p:cNvPicPr>
            <a:picLocks noChangeAspect="1"/>
          </p:cNvPicPr>
          <p:nvPr/>
        </p:nvPicPr>
        <p:blipFill>
          <a:blip r:embed="rId2"/>
          <a:stretch>
            <a:fillRect/>
          </a:stretch>
        </p:blipFill>
        <p:spPr>
          <a:xfrm>
            <a:off x="2209800" y="1195754"/>
            <a:ext cx="7772400" cy="4775811"/>
          </a:xfrm>
          <a:prstGeom prst="rect">
            <a:avLst/>
          </a:prstGeom>
        </p:spPr>
      </p:pic>
      <p:sp>
        <p:nvSpPr>
          <p:cNvPr id="9" name="TextBox 8">
            <a:extLst>
              <a:ext uri="{FF2B5EF4-FFF2-40B4-BE49-F238E27FC236}">
                <a16:creationId xmlns:a16="http://schemas.microsoft.com/office/drawing/2014/main" id="{86D8C8F8-9633-4F16-196A-72595DDBFEFE}"/>
              </a:ext>
            </a:extLst>
          </p:cNvPr>
          <p:cNvSpPr txBox="1"/>
          <p:nvPr/>
        </p:nvSpPr>
        <p:spPr>
          <a:xfrm>
            <a:off x="3285876" y="3284395"/>
            <a:ext cx="5620248" cy="954107"/>
          </a:xfrm>
          <a:prstGeom prst="rect">
            <a:avLst/>
          </a:prstGeom>
          <a:solidFill>
            <a:schemeClr val="bg1"/>
          </a:solidFill>
          <a:ln w="19050">
            <a:solidFill>
              <a:srgbClr val="8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How many scientific articles are published</a:t>
            </a:r>
            <a:r>
              <a:rPr kumimoji="0" lang="en-US" sz="2800" b="1" i="0" u="none" strike="noStrike" kern="1200" cap="none" spc="0" normalizeH="0" noProof="0" dirty="0">
                <a:ln>
                  <a:noFill/>
                </a:ln>
                <a:solidFill>
                  <a:prstClr val="black"/>
                </a:solidFill>
                <a:effectLst/>
                <a:uLnTx/>
                <a:uFillTx/>
                <a:latin typeface="Avenir Book" panose="02000503020000020003" pitchFamily="2" charset="0"/>
                <a:ea typeface="+mn-ea"/>
                <a:cs typeface="+mn-cs"/>
              </a:rPr>
              <a:t> each year?</a:t>
            </a:r>
            <a:endParaRPr kumimoji="0" lang="en-US" sz="2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30712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315F-DC78-3C4B-9461-5B151388D613}"/>
              </a:ext>
            </a:extLst>
          </p:cNvPr>
          <p:cNvSpPr>
            <a:spLocks noGrp="1"/>
          </p:cNvSpPr>
          <p:nvPr>
            <p:ph type="title"/>
          </p:nvPr>
        </p:nvSpPr>
        <p:spPr/>
        <p:txBody>
          <a:bodyPr/>
          <a:lstStyle/>
          <a:p>
            <a:r>
              <a:rPr lang="en-US" dirty="0">
                <a:solidFill>
                  <a:srgbClr val="800001"/>
                </a:solidFill>
              </a:rPr>
              <a:t>Exponential growth </a:t>
            </a:r>
            <a:r>
              <a:rPr lang="en-US" dirty="0"/>
              <a:t>of scientific publications</a:t>
            </a:r>
          </a:p>
        </p:txBody>
      </p:sp>
      <p:sp>
        <p:nvSpPr>
          <p:cNvPr id="3" name="Content Placeholder 2">
            <a:extLst>
              <a:ext uri="{FF2B5EF4-FFF2-40B4-BE49-F238E27FC236}">
                <a16:creationId xmlns:a16="http://schemas.microsoft.com/office/drawing/2014/main" id="{1BAA8BC6-D5A4-758D-764D-AF8FDE4238EE}"/>
              </a:ext>
            </a:extLst>
          </p:cNvPr>
          <p:cNvSpPr>
            <a:spLocks noGrp="1"/>
          </p:cNvSpPr>
          <p:nvPr>
            <p:ph idx="1"/>
          </p:nvPr>
        </p:nvSpPr>
        <p:spPr>
          <a:xfrm>
            <a:off x="0" y="1446371"/>
            <a:ext cx="5344885" cy="4351338"/>
          </a:xfrm>
        </p:spPr>
        <p:txBody>
          <a:bodyPr/>
          <a:lstStyle/>
          <a:p>
            <a:r>
              <a:rPr lang="en-US" dirty="0"/>
              <a:t>Estimated to have reached </a:t>
            </a:r>
            <a:r>
              <a:rPr lang="en-US" dirty="0">
                <a:solidFill>
                  <a:srgbClr val="800001"/>
                </a:solidFill>
              </a:rPr>
              <a:t>2.9 million articles</a:t>
            </a:r>
            <a:r>
              <a:rPr lang="en-US" dirty="0">
                <a:solidFill>
                  <a:srgbClr val="C00000"/>
                </a:solidFill>
              </a:rPr>
              <a:t> </a:t>
            </a:r>
            <a:r>
              <a:rPr lang="en-US" dirty="0"/>
              <a:t>in 2020</a:t>
            </a:r>
            <a:r>
              <a:rPr lang="en-US" sz="1800" dirty="0"/>
              <a:t> (National Science Board, National Science Foundation)</a:t>
            </a:r>
          </a:p>
          <a:p>
            <a:endParaRPr lang="en-US" sz="1800" dirty="0"/>
          </a:p>
          <a:p>
            <a:r>
              <a:rPr lang="en-US" dirty="0"/>
              <a:t>Increasing by approximately </a:t>
            </a:r>
            <a:r>
              <a:rPr lang="en-US" dirty="0">
                <a:solidFill>
                  <a:srgbClr val="800001"/>
                </a:solidFill>
              </a:rPr>
              <a:t>4% </a:t>
            </a:r>
            <a:r>
              <a:rPr lang="en-US" dirty="0"/>
              <a:t>each year </a:t>
            </a:r>
            <a:r>
              <a:rPr lang="en-US" sz="1800" dirty="0"/>
              <a:t>(Pan, Petersen, </a:t>
            </a:r>
            <a:r>
              <a:rPr lang="en-US" sz="1800" dirty="0" err="1"/>
              <a:t>Pammolli</a:t>
            </a:r>
            <a:r>
              <a:rPr lang="en-US" sz="1800" dirty="0"/>
              <a:t> and Fortunato, 2016)</a:t>
            </a:r>
          </a:p>
        </p:txBody>
      </p:sp>
      <p:sp>
        <p:nvSpPr>
          <p:cNvPr id="5" name="TextBox 4">
            <a:extLst>
              <a:ext uri="{FF2B5EF4-FFF2-40B4-BE49-F238E27FC236}">
                <a16:creationId xmlns:a16="http://schemas.microsoft.com/office/drawing/2014/main" id="{78C06133-9CF9-D80A-4259-0558AFB98391}"/>
              </a:ext>
            </a:extLst>
          </p:cNvPr>
          <p:cNvSpPr txBox="1"/>
          <p:nvPr/>
        </p:nvSpPr>
        <p:spPr>
          <a:xfrm>
            <a:off x="0" y="5918517"/>
            <a:ext cx="121920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Review by National Center for Science and Engineering Statistics. https://</a:t>
            </a:r>
            <a:r>
              <a:rPr kumimoji="0" lang="en-US" sz="1400" b="0" i="0" u="none" strike="noStrike" kern="1200" cap="none" spc="0" normalizeH="0" baseline="0" noProof="0" dirty="0" err="1">
                <a:ln>
                  <a:noFill/>
                </a:ln>
                <a:solidFill>
                  <a:prstClr val="black"/>
                </a:solidFill>
                <a:effectLst/>
                <a:uLnTx/>
                <a:uFillTx/>
                <a:latin typeface="Helvetica" pitchFamily="2" charset="0"/>
                <a:ea typeface="+mn-ea"/>
                <a:cs typeface="Arial" panose="020B0604020202020204" pitchFamily="34" charset="0"/>
              </a:rPr>
              <a:t>ncses.nsf.gov</a:t>
            </a:r>
            <a:r>
              <a:rPr kumimoji="0" lang="en-US" sz="1400" b="0"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/pubs/nsb20214/publication-output-by-country-region-or-economy-and-scientific-field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Pan, R. K., Petersen, A. M., </a:t>
            </a:r>
            <a:r>
              <a:rPr kumimoji="0" lang="en-US" sz="1400" b="0" i="0" u="none" strike="noStrike" kern="1200" cap="none" spc="0" normalizeH="0" baseline="0" noProof="0" dirty="0" err="1">
                <a:ln>
                  <a:noFill/>
                </a:ln>
                <a:solidFill>
                  <a:srgbClr val="222222"/>
                </a:solidFill>
                <a:effectLst/>
                <a:uLnTx/>
                <a:uFillTx/>
                <a:latin typeface="Helvetica" pitchFamily="2" charset="0"/>
                <a:ea typeface="+mn-ea"/>
                <a:cs typeface="Arial" panose="020B0604020202020204" pitchFamily="34" charset="0"/>
              </a:rPr>
              <a:t>Pammolli</a:t>
            </a:r>
            <a:r>
              <a:rPr kumimoji="0" lang="en-US" sz="1400" b="0" i="0"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 F., &amp; Fortunato, S. (2018). The memory of science: Inflation, myopia, and the knowledge network. </a:t>
            </a:r>
            <a:r>
              <a:rPr kumimoji="0" lang="en-US" sz="1400" b="0" i="1"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Journal of </a:t>
            </a:r>
            <a:r>
              <a:rPr kumimoji="0" lang="en-US" sz="1400" b="0" i="1" u="none" strike="noStrike" kern="1200" cap="none" spc="0" normalizeH="0" baseline="0" noProof="0" dirty="0" err="1">
                <a:ln>
                  <a:noFill/>
                </a:ln>
                <a:solidFill>
                  <a:srgbClr val="222222"/>
                </a:solidFill>
                <a:effectLst/>
                <a:uLnTx/>
                <a:uFillTx/>
                <a:latin typeface="Helvetica" pitchFamily="2" charset="0"/>
                <a:ea typeface="+mn-ea"/>
                <a:cs typeface="Arial" panose="020B0604020202020204" pitchFamily="34" charset="0"/>
              </a:rPr>
              <a:t>Informetrics</a:t>
            </a:r>
            <a:r>
              <a:rPr kumimoji="0" lang="en-US" sz="1400" b="0" i="0"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 </a:t>
            </a:r>
            <a:r>
              <a:rPr kumimoji="0" lang="en-US" sz="1400" b="0" i="1"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12</a:t>
            </a:r>
            <a:r>
              <a:rPr kumimoji="0" lang="en-US" sz="1400" b="0" i="0"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(3), 656-678. https://</a:t>
            </a:r>
            <a:r>
              <a:rPr kumimoji="0" lang="en-US" sz="1400" b="0" i="0" u="none" strike="noStrike" kern="1200" cap="none" spc="0" normalizeH="0" baseline="0" noProof="0" dirty="0" err="1">
                <a:ln>
                  <a:noFill/>
                </a:ln>
                <a:solidFill>
                  <a:srgbClr val="222222"/>
                </a:solidFill>
                <a:effectLst/>
                <a:uLnTx/>
                <a:uFillTx/>
                <a:latin typeface="Helvetica" pitchFamily="2" charset="0"/>
                <a:ea typeface="+mn-ea"/>
                <a:cs typeface="Arial" panose="020B0604020202020204" pitchFamily="34" charset="0"/>
              </a:rPr>
              <a:t>arxiv.org</a:t>
            </a:r>
            <a:r>
              <a:rPr kumimoji="0" lang="en-US" sz="1400" b="0" i="0" u="none" strike="noStrike" kern="1200" cap="none" spc="0" normalizeH="0" baseline="0" noProof="0" dirty="0">
                <a:ln>
                  <a:noFill/>
                </a:ln>
                <a:solidFill>
                  <a:srgbClr val="222222"/>
                </a:solidFill>
                <a:effectLst/>
                <a:uLnTx/>
                <a:uFillTx/>
                <a:latin typeface="Helvetica" pitchFamily="2" charset="0"/>
                <a:ea typeface="+mn-ea"/>
                <a:cs typeface="Arial" panose="020B0604020202020204" pitchFamily="34" charset="0"/>
              </a:rPr>
              <a:t>/abs/1607.05606</a:t>
            </a:r>
            <a:endParaRPr kumimoji="0" lang="en-US" sz="1400" b="0"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endParaRPr>
          </a:p>
        </p:txBody>
      </p:sp>
      <p:pic>
        <p:nvPicPr>
          <p:cNvPr id="7" name="Picture 6">
            <a:extLst>
              <a:ext uri="{FF2B5EF4-FFF2-40B4-BE49-F238E27FC236}">
                <a16:creationId xmlns:a16="http://schemas.microsoft.com/office/drawing/2014/main" id="{7EAE5428-DDBC-1E53-688B-34BD472DB42A}"/>
              </a:ext>
            </a:extLst>
          </p:cNvPr>
          <p:cNvPicPr>
            <a:picLocks noChangeAspect="1"/>
          </p:cNvPicPr>
          <p:nvPr/>
        </p:nvPicPr>
        <p:blipFill rotWithShape="1">
          <a:blip r:embed="rId2"/>
          <a:srcRect l="4393" t="3969" r="5398" b="28413"/>
          <a:stretch/>
        </p:blipFill>
        <p:spPr>
          <a:xfrm>
            <a:off x="5344885" y="1060291"/>
            <a:ext cx="6847115" cy="4637314"/>
          </a:xfrm>
          <a:prstGeom prst="rect">
            <a:avLst/>
          </a:prstGeom>
        </p:spPr>
      </p:pic>
    </p:spTree>
    <p:extLst>
      <p:ext uri="{BB962C8B-B14F-4D97-AF65-F5344CB8AC3E}">
        <p14:creationId xmlns:p14="http://schemas.microsoft.com/office/powerpoint/2010/main" val="2662877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20F44B-E389-75C4-9828-E21575A1B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33" y="1146301"/>
            <a:ext cx="5486186" cy="51758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01B860-DB53-EBE8-E92B-80EF6D9AAF2E}"/>
              </a:ext>
            </a:extLst>
          </p:cNvPr>
          <p:cNvSpPr>
            <a:spLocks noGrp="1"/>
          </p:cNvSpPr>
          <p:nvPr>
            <p:ph type="title"/>
          </p:nvPr>
        </p:nvSpPr>
        <p:spPr>
          <a:xfrm>
            <a:off x="462935" y="263722"/>
            <a:ext cx="10678556" cy="1057275"/>
          </a:xfrm>
        </p:spPr>
        <p:txBody>
          <a:bodyPr/>
          <a:lstStyle/>
          <a:p>
            <a:r>
              <a:rPr lang="en-US" dirty="0"/>
              <a:t>Is the goal of science just to publish?</a:t>
            </a:r>
          </a:p>
        </p:txBody>
      </p:sp>
      <p:sp>
        <p:nvSpPr>
          <p:cNvPr id="5" name="TextBox 4">
            <a:extLst>
              <a:ext uri="{FF2B5EF4-FFF2-40B4-BE49-F238E27FC236}">
                <a16:creationId xmlns:a16="http://schemas.microsoft.com/office/drawing/2014/main" id="{DC053CF4-626D-226D-D7E4-113589EB3B29}"/>
              </a:ext>
            </a:extLst>
          </p:cNvPr>
          <p:cNvSpPr txBox="1"/>
          <p:nvPr/>
        </p:nvSpPr>
        <p:spPr>
          <a:xfrm>
            <a:off x="232959" y="6322174"/>
            <a:ext cx="12192000" cy="584775"/>
          </a:xfrm>
          <a:prstGeom prst="rect">
            <a:avLst/>
          </a:prstGeom>
          <a:noFill/>
        </p:spPr>
        <p:txBody>
          <a:bodyPr wrap="square" rtlCol="0">
            <a:spAutoFit/>
          </a:bodyPr>
          <a:lstStyle/>
          <a:p>
            <a:r>
              <a:rPr lang="en-US" sz="1600" dirty="0">
                <a:solidFill>
                  <a:schemeClr val="bg1"/>
                </a:solidFill>
                <a:latin typeface="Helvetica" pitchFamily="2" charset="0"/>
              </a:rPr>
              <a:t>via Carl Bergstrom, evolutionary biologist (@</a:t>
            </a:r>
            <a:r>
              <a:rPr lang="en-US" sz="1600" dirty="0" err="1">
                <a:solidFill>
                  <a:schemeClr val="bg1"/>
                </a:solidFill>
                <a:latin typeface="Helvetica" pitchFamily="2" charset="0"/>
              </a:rPr>
              <a:t>carlbergstrom.com</a:t>
            </a:r>
            <a:r>
              <a:rPr lang="en-US" sz="1600" dirty="0">
                <a:solidFill>
                  <a:schemeClr val="bg1"/>
                </a:solidFill>
                <a:latin typeface="Helvetica" pitchFamily="2" charset="0"/>
              </a:rPr>
              <a:t> on BlueSky) https://</a:t>
            </a:r>
            <a:r>
              <a:rPr lang="en-US" sz="1600" dirty="0" err="1">
                <a:solidFill>
                  <a:schemeClr val="bg1"/>
                </a:solidFill>
                <a:latin typeface="Helvetica" pitchFamily="2" charset="0"/>
              </a:rPr>
              <a:t>bsky.app</a:t>
            </a:r>
            <a:r>
              <a:rPr lang="en-US" sz="1600" dirty="0">
                <a:solidFill>
                  <a:schemeClr val="bg1"/>
                </a:solidFill>
                <a:latin typeface="Helvetica" pitchFamily="2" charset="0"/>
              </a:rPr>
              <a:t>/profile/</a:t>
            </a:r>
            <a:r>
              <a:rPr lang="en-US" sz="1600" dirty="0" err="1">
                <a:solidFill>
                  <a:schemeClr val="bg1"/>
                </a:solidFill>
                <a:latin typeface="Helvetica" pitchFamily="2" charset="0"/>
              </a:rPr>
              <a:t>carlbergstrom.com</a:t>
            </a:r>
            <a:r>
              <a:rPr lang="en-US" sz="1600" dirty="0">
                <a:solidFill>
                  <a:schemeClr val="bg1"/>
                </a:solidFill>
                <a:latin typeface="Helvetica" pitchFamily="2" charset="0"/>
              </a:rPr>
              <a:t>/post/3kzmxr3a2wz2a</a:t>
            </a:r>
          </a:p>
        </p:txBody>
      </p:sp>
      <p:sp>
        <p:nvSpPr>
          <p:cNvPr id="6" name="TextBox 5">
            <a:extLst>
              <a:ext uri="{FF2B5EF4-FFF2-40B4-BE49-F238E27FC236}">
                <a16:creationId xmlns:a16="http://schemas.microsoft.com/office/drawing/2014/main" id="{A93A1A74-D2EC-E81C-5595-0B406FA4BB13}"/>
              </a:ext>
            </a:extLst>
          </p:cNvPr>
          <p:cNvSpPr txBox="1"/>
          <p:nvPr/>
        </p:nvSpPr>
        <p:spPr>
          <a:xfrm>
            <a:off x="6762523" y="4103929"/>
            <a:ext cx="4719144" cy="1569660"/>
          </a:xfrm>
          <a:prstGeom prst="rect">
            <a:avLst/>
          </a:prstGeom>
          <a:solidFill>
            <a:schemeClr val="bg1"/>
          </a:solidFill>
          <a:ln w="381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Avenir Book" panose="02000503020000020003" pitchFamily="2" charset="0"/>
              </a:rPr>
              <a:t>Does producing more papers lead to more knowledge? Solutions to world’s problems? Progress in society?</a:t>
            </a:r>
          </a:p>
        </p:txBody>
      </p:sp>
      <p:pic>
        <p:nvPicPr>
          <p:cNvPr id="7" name="Graphic 6" descr="Arrow Clockwise curve">
            <a:extLst>
              <a:ext uri="{FF2B5EF4-FFF2-40B4-BE49-F238E27FC236}">
                <a16:creationId xmlns:a16="http://schemas.microsoft.com/office/drawing/2014/main" id="{6C698CEA-6E6B-146A-0E45-E8F4C61B9C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064258">
            <a:off x="5940648" y="4906608"/>
            <a:ext cx="1024250" cy="1024250"/>
          </a:xfrm>
          <a:prstGeom prst="rect">
            <a:avLst/>
          </a:prstGeom>
        </p:spPr>
      </p:pic>
      <p:sp>
        <p:nvSpPr>
          <p:cNvPr id="8" name="TextBox 7">
            <a:extLst>
              <a:ext uri="{FF2B5EF4-FFF2-40B4-BE49-F238E27FC236}">
                <a16:creationId xmlns:a16="http://schemas.microsoft.com/office/drawing/2014/main" id="{7328A53C-378F-77DC-6A27-3C64D9716926}"/>
              </a:ext>
            </a:extLst>
          </p:cNvPr>
          <p:cNvSpPr txBox="1"/>
          <p:nvPr/>
        </p:nvSpPr>
        <p:spPr>
          <a:xfrm>
            <a:off x="7102699" y="1336597"/>
            <a:ext cx="4378968" cy="1938992"/>
          </a:xfrm>
          <a:prstGeom prst="rect">
            <a:avLst/>
          </a:prstGeom>
          <a:solidFill>
            <a:schemeClr val="bg1"/>
          </a:solidFill>
          <a:ln w="381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Avenir Book" panose="02000503020000020003" pitchFamily="2" charset="0"/>
              </a:rPr>
              <a:t>My impression is that their attention is misplaced on the incentives, and lacks a considered philosophy of science.</a:t>
            </a:r>
          </a:p>
        </p:txBody>
      </p:sp>
    </p:spTree>
    <p:extLst>
      <p:ext uri="{BB962C8B-B14F-4D97-AF65-F5344CB8AC3E}">
        <p14:creationId xmlns:p14="http://schemas.microsoft.com/office/powerpoint/2010/main" val="115707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2107-A24E-263B-B7DA-9A6FF1B6DA48}"/>
              </a:ext>
            </a:extLst>
          </p:cNvPr>
          <p:cNvSpPr>
            <a:spLocks noGrp="1"/>
          </p:cNvSpPr>
          <p:nvPr>
            <p:ph type="title"/>
          </p:nvPr>
        </p:nvSpPr>
        <p:spPr/>
        <p:txBody>
          <a:bodyPr/>
          <a:lstStyle/>
          <a:p>
            <a:r>
              <a:rPr lang="en-US" dirty="0"/>
              <a:t>The </a:t>
            </a:r>
            <a:r>
              <a:rPr lang="en-US" dirty="0">
                <a:solidFill>
                  <a:srgbClr val="800001"/>
                </a:solidFill>
              </a:rPr>
              <a:t>decline</a:t>
            </a:r>
            <a:r>
              <a:rPr lang="en-US" dirty="0"/>
              <a:t> of negative results</a:t>
            </a:r>
          </a:p>
        </p:txBody>
      </p:sp>
      <p:sp>
        <p:nvSpPr>
          <p:cNvPr id="3" name="Content Placeholder 2">
            <a:extLst>
              <a:ext uri="{FF2B5EF4-FFF2-40B4-BE49-F238E27FC236}">
                <a16:creationId xmlns:a16="http://schemas.microsoft.com/office/drawing/2014/main" id="{0EA5CF9C-FCF8-C9A1-53D8-948F9A11284B}"/>
              </a:ext>
            </a:extLst>
          </p:cNvPr>
          <p:cNvSpPr>
            <a:spLocks noGrp="1"/>
          </p:cNvSpPr>
          <p:nvPr>
            <p:ph idx="1"/>
          </p:nvPr>
        </p:nvSpPr>
        <p:spPr>
          <a:xfrm>
            <a:off x="0" y="1237260"/>
            <a:ext cx="12192000" cy="5062711"/>
          </a:xfrm>
        </p:spPr>
        <p:txBody>
          <a:bodyPr>
            <a:normAutofit/>
          </a:bodyPr>
          <a:lstStyle/>
          <a:p>
            <a:r>
              <a:rPr lang="en-US" dirty="0"/>
              <a:t>The proportion of papers reporting a positive result has been </a:t>
            </a:r>
            <a:r>
              <a:rPr lang="en-US" dirty="0">
                <a:solidFill>
                  <a:srgbClr val="800001"/>
                </a:solidFill>
              </a:rPr>
              <a:t>increasing </a:t>
            </a:r>
            <a:r>
              <a:rPr lang="en-US" dirty="0"/>
              <a:t>from </a:t>
            </a:r>
            <a:r>
              <a:rPr lang="en-US" dirty="0">
                <a:solidFill>
                  <a:srgbClr val="800001"/>
                </a:solidFill>
              </a:rPr>
              <a:t>~70% </a:t>
            </a:r>
            <a:r>
              <a:rPr lang="en-US" dirty="0"/>
              <a:t>in 1990 to </a:t>
            </a:r>
            <a:r>
              <a:rPr lang="en-US" dirty="0">
                <a:solidFill>
                  <a:srgbClr val="800001"/>
                </a:solidFill>
              </a:rPr>
              <a:t>~90% </a:t>
            </a:r>
            <a:r>
              <a:rPr lang="en-US" dirty="0"/>
              <a:t>by 2005 </a:t>
            </a:r>
            <a:r>
              <a:rPr lang="en-US" sz="1600" dirty="0"/>
              <a:t>(Fanelli, 2012)</a:t>
            </a:r>
          </a:p>
          <a:p>
            <a:endParaRPr lang="en-US" dirty="0"/>
          </a:p>
          <a:p>
            <a:endParaRPr lang="en-US" dirty="0"/>
          </a:p>
          <a:p>
            <a:endParaRPr lang="en-US" dirty="0"/>
          </a:p>
          <a:p>
            <a:endParaRPr lang="en-US" dirty="0"/>
          </a:p>
          <a:p>
            <a:endParaRPr lang="en-US" dirty="0"/>
          </a:p>
          <a:p>
            <a:endParaRPr lang="en-US" dirty="0"/>
          </a:p>
          <a:p>
            <a:r>
              <a:rPr lang="en-US" dirty="0"/>
              <a:t>In the recent psychology literature, this proportion is estimated to be </a:t>
            </a:r>
            <a:r>
              <a:rPr lang="en-US" dirty="0">
                <a:solidFill>
                  <a:srgbClr val="800001"/>
                </a:solidFill>
              </a:rPr>
              <a:t>~95% </a:t>
            </a:r>
            <a:r>
              <a:rPr lang="en-US" sz="1600" dirty="0"/>
              <a:t>(Scheel, </a:t>
            </a:r>
            <a:r>
              <a:rPr lang="en-US" sz="1600" dirty="0" err="1"/>
              <a:t>Schijen</a:t>
            </a:r>
            <a:r>
              <a:rPr lang="en-US" sz="1600" dirty="0"/>
              <a:t> and </a:t>
            </a:r>
            <a:r>
              <a:rPr lang="en-US" sz="1600" dirty="0" err="1"/>
              <a:t>Lakens</a:t>
            </a:r>
            <a:r>
              <a:rPr lang="en-US" sz="1600" dirty="0"/>
              <a:t>, 2021)</a:t>
            </a:r>
            <a:endParaRPr lang="en-US" dirty="0"/>
          </a:p>
        </p:txBody>
      </p:sp>
      <p:sp>
        <p:nvSpPr>
          <p:cNvPr id="4" name="Rectangle 3">
            <a:extLst>
              <a:ext uri="{FF2B5EF4-FFF2-40B4-BE49-F238E27FC236}">
                <a16:creationId xmlns:a16="http://schemas.microsoft.com/office/drawing/2014/main" id="{7C4A4FB2-EB3C-08BF-6797-68BE1AD43D7E}"/>
              </a:ext>
            </a:extLst>
          </p:cNvPr>
          <p:cNvSpPr/>
          <p:nvPr/>
        </p:nvSpPr>
        <p:spPr>
          <a:xfrm>
            <a:off x="-2" y="6119336"/>
            <a:ext cx="12192001" cy="738664"/>
          </a:xfrm>
          <a:prstGeom prst="rect">
            <a:avLst/>
          </a:prstGeom>
        </p:spPr>
        <p:txBody>
          <a:bodyPr wrap="square">
            <a:spAutoFit/>
          </a:bodyPr>
          <a:lstStyle/>
          <a:p>
            <a:r>
              <a:rPr lang="en-US" sz="1400" dirty="0">
                <a:solidFill>
                  <a:srgbClr val="222222"/>
                </a:solidFill>
                <a:latin typeface="Arial" panose="020B0604020202020204" pitchFamily="34" charset="0"/>
              </a:rPr>
              <a:t>Figure from Fanelli, D. (2012). Negative results are disappearing from most disciplines and countries. </a:t>
            </a:r>
            <a:r>
              <a:rPr lang="en-US" sz="1400" i="1" dirty="0" err="1">
                <a:solidFill>
                  <a:srgbClr val="222222"/>
                </a:solidFill>
                <a:latin typeface="Arial" panose="020B0604020202020204" pitchFamily="34" charset="0"/>
              </a:rPr>
              <a:t>Scientometrics</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90</a:t>
            </a:r>
            <a:r>
              <a:rPr lang="en-US" sz="1400" dirty="0">
                <a:solidFill>
                  <a:srgbClr val="222222"/>
                </a:solidFill>
                <a:latin typeface="Arial" panose="020B0604020202020204" pitchFamily="34" charset="0"/>
              </a:rPr>
              <a:t>(3), 891-904.</a:t>
            </a:r>
            <a:br>
              <a:rPr lang="en-US" sz="1400" dirty="0">
                <a:solidFill>
                  <a:srgbClr val="222222"/>
                </a:solidFill>
                <a:latin typeface="Arial" panose="020B0604020202020204" pitchFamily="34" charset="0"/>
              </a:rPr>
            </a:br>
            <a:r>
              <a:rPr lang="en-US" sz="1400" dirty="0">
                <a:solidFill>
                  <a:srgbClr val="222222"/>
                </a:solidFill>
                <a:latin typeface="Arial" panose="020B0604020202020204" pitchFamily="34" charset="0"/>
              </a:rPr>
              <a:t>Scheel, A. M., </a:t>
            </a:r>
            <a:r>
              <a:rPr lang="en-US" sz="1400" dirty="0" err="1">
                <a:solidFill>
                  <a:srgbClr val="222222"/>
                </a:solidFill>
                <a:latin typeface="Arial" panose="020B0604020202020204" pitchFamily="34" charset="0"/>
              </a:rPr>
              <a:t>Schijen</a:t>
            </a:r>
            <a:r>
              <a:rPr lang="en-US" sz="1400" dirty="0">
                <a:solidFill>
                  <a:srgbClr val="222222"/>
                </a:solidFill>
                <a:latin typeface="Arial" panose="020B0604020202020204" pitchFamily="34" charset="0"/>
              </a:rPr>
              <a:t>, M. R., &amp; </a:t>
            </a:r>
            <a:r>
              <a:rPr lang="en-US" sz="1400" dirty="0" err="1">
                <a:solidFill>
                  <a:srgbClr val="222222"/>
                </a:solidFill>
                <a:latin typeface="Arial" panose="020B0604020202020204" pitchFamily="34" charset="0"/>
              </a:rPr>
              <a:t>Lakens</a:t>
            </a:r>
            <a:r>
              <a:rPr lang="en-US" sz="1400" dirty="0">
                <a:solidFill>
                  <a:srgbClr val="222222"/>
                </a:solidFill>
                <a:latin typeface="Arial" panose="020B0604020202020204" pitchFamily="34" charset="0"/>
              </a:rPr>
              <a:t>, D. (2021). An excess of positive results: Comparing the standard Psychology literature with Registered Reports. Advances in Methods and Practices in Psychological Science, 4(2), 25152459211007467.</a:t>
            </a:r>
            <a:endParaRPr lang="en-US" sz="1400" dirty="0"/>
          </a:p>
        </p:txBody>
      </p:sp>
      <p:pic>
        <p:nvPicPr>
          <p:cNvPr id="2052" name="Picture 4" descr="Fig. 3">
            <a:extLst>
              <a:ext uri="{FF2B5EF4-FFF2-40B4-BE49-F238E27FC236}">
                <a16:creationId xmlns:a16="http://schemas.microsoft.com/office/drawing/2014/main" id="{1714F23F-6ED9-8954-7913-E09CAEDF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48" y="2427348"/>
            <a:ext cx="7200900" cy="2501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BAF05A-8BA7-0C4F-7D7D-4F357D26F43A}"/>
              </a:ext>
            </a:extLst>
          </p:cNvPr>
          <p:cNvSpPr txBox="1"/>
          <p:nvPr/>
        </p:nvSpPr>
        <p:spPr>
          <a:xfrm>
            <a:off x="413656" y="1536174"/>
            <a:ext cx="11364684" cy="3785652"/>
          </a:xfrm>
          <a:prstGeom prst="rect">
            <a:avLst/>
          </a:prstGeom>
          <a:solidFill>
            <a:schemeClr val="bg1"/>
          </a:solidFill>
          <a:ln w="38100">
            <a:solidFill>
              <a:schemeClr val="tx1"/>
            </a:solidFill>
          </a:ln>
        </p:spPr>
        <p:txBody>
          <a:bodyPr wrap="square" rtlCol="0">
            <a:spAutoFit/>
          </a:bodyPr>
          <a:lstStyle/>
          <a:p>
            <a:pPr algn="ctr"/>
            <a:r>
              <a:rPr lang="en-US" sz="6000" b="1" dirty="0">
                <a:latin typeface="Avenir Book" panose="02000503020000020003" pitchFamily="2" charset="0"/>
              </a:rPr>
              <a:t>Does having more papers (mostly with positive findings) mean faster scientific progress?</a:t>
            </a:r>
          </a:p>
          <a:p>
            <a:pPr algn="ctr"/>
            <a:r>
              <a:rPr lang="en-US" sz="6000" b="1" dirty="0">
                <a:latin typeface="Avenir Book" panose="02000503020000020003" pitchFamily="2" charset="0"/>
              </a:rPr>
              <a:t>I say </a:t>
            </a:r>
            <a:r>
              <a:rPr lang="en-US" sz="6000" b="1" dirty="0">
                <a:solidFill>
                  <a:srgbClr val="800001"/>
                </a:solidFill>
                <a:latin typeface="Avenir Book" panose="02000503020000020003" pitchFamily="2" charset="0"/>
              </a:rPr>
              <a:t>not really.</a:t>
            </a:r>
            <a:endParaRPr lang="en-US" sz="4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65467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9" presetClass="emph" presetSubtype="0" grpId="0" nodeType="withEffect">
                                  <p:stCondLst>
                                    <p:cond delay="0"/>
                                  </p:st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grpId="0" nodeType="withEffect">
                                  <p:stCondLst>
                                    <p:cond delay="0"/>
                                  </p:stCondLst>
                                  <p:childTnLst>
                                    <p:set>
                                      <p:cBhvr>
                                        <p:cTn id="15" dur="indefinite"/>
                                        <p:tgtEl>
                                          <p:spTgt spid="3">
                                            <p:txEl>
                                              <p:pRg st="0" end="0"/>
                                            </p:txEl>
                                          </p:spTgt>
                                        </p:tgtEl>
                                        <p:attrNameLst>
                                          <p:attrName>style.opacity</p:attrName>
                                        </p:attrNameLst>
                                      </p:cBhvr>
                                      <p:to>
                                        <p:strVal val="0.25"/>
                                      </p:to>
                                    </p:set>
                                    <p:animEffect filter="image" prLst="opacity: 0.25">
                                      <p:cBhvr rctx="IE">
                                        <p:cTn id="16" dur="indefinite"/>
                                        <p:tgtEl>
                                          <p:spTgt spid="3">
                                            <p:txEl>
                                              <p:pRg st="0" end="0"/>
                                            </p:txEl>
                                          </p:spTgt>
                                        </p:tgtEl>
                                      </p:cBhvr>
                                    </p:animEffect>
                                  </p:childTnLst>
                                </p:cTn>
                              </p:par>
                              <p:par>
                                <p:cTn id="17" presetID="9" presetClass="emph" presetSubtype="0" grpId="0" nodeType="withEffect">
                                  <p:stCondLst>
                                    <p:cond delay="0"/>
                                  </p:stCondLst>
                                  <p:childTnLst>
                                    <p:set>
                                      <p:cBhvr>
                                        <p:cTn id="18" dur="indefinite"/>
                                        <p:tgtEl>
                                          <p:spTgt spid="3">
                                            <p:txEl>
                                              <p:pRg st="7" end="7"/>
                                            </p:txEl>
                                          </p:spTgt>
                                        </p:tgtEl>
                                        <p:attrNameLst>
                                          <p:attrName>style.opacity</p:attrName>
                                        </p:attrNameLst>
                                      </p:cBhvr>
                                      <p:to>
                                        <p:strVal val="0.25"/>
                                      </p:to>
                                    </p:set>
                                    <p:animEffect filter="image" prLst="opacity: 0.25">
                                      <p:cBhvr rctx="IE">
                                        <p:cTn id="19" dur="indefinite"/>
                                        <p:tgtEl>
                                          <p:spTgt spid="3">
                                            <p:txEl>
                                              <p:pRg st="7" end="7"/>
                                            </p:txEl>
                                          </p:spTgt>
                                        </p:tgtEl>
                                      </p:cBhvr>
                                    </p:animEffect>
                                  </p:childTnLst>
                                </p:cTn>
                              </p:par>
                              <p:par>
                                <p:cTn id="20" presetID="9" presetClass="emph" presetSubtype="0" grpId="0" nodeType="withEffect">
                                  <p:stCondLst>
                                    <p:cond delay="0"/>
                                  </p:stCondLst>
                                  <p:childTnLst>
                                    <p:set>
                                      <p:cBhvr>
                                        <p:cTn id="21" dur="indefinite"/>
                                        <p:tgtEl>
                                          <p:spTgt spid="4"/>
                                        </p:tgtEl>
                                        <p:attrNameLst>
                                          <p:attrName>style.opacity</p:attrName>
                                        </p:attrNameLst>
                                      </p:cBhvr>
                                      <p:to>
                                        <p:strVal val="0.25"/>
                                      </p:to>
                                    </p:set>
                                    <p:animEffect filter="image" prLst="opacity: 0.25">
                                      <p:cBhvr rctx="IE">
                                        <p:cTn id="22" dur="indefinite"/>
                                        <p:tgtEl>
                                          <p:spTgt spid="4"/>
                                        </p:tgtEl>
                                      </p:cBhvr>
                                    </p:animEffect>
                                  </p:childTnLst>
                                </p:cTn>
                              </p:par>
                              <p:par>
                                <p:cTn id="23" presetID="9" presetClass="emph" presetSubtype="0" nodeType="withEffect">
                                  <p:stCondLst>
                                    <p:cond delay="0"/>
                                  </p:stCondLst>
                                  <p:childTnLst>
                                    <p:set>
                                      <p:cBhvr>
                                        <p:cTn id="24" dur="indefinite"/>
                                        <p:tgtEl>
                                          <p:spTgt spid="2052"/>
                                        </p:tgtEl>
                                        <p:attrNameLst>
                                          <p:attrName>style.opacity</p:attrName>
                                        </p:attrNameLst>
                                      </p:cBhvr>
                                      <p:to>
                                        <p:strVal val="0.25"/>
                                      </p:to>
                                    </p:set>
                                    <p:animEffect filter="image" prLst="opacity: 0.25">
                                      <p:cBhvr rctx="IE">
                                        <p:cTn id="25" dur="indefinite"/>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07E3-169D-847B-EB5E-16F41516E3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CE7106-2DA8-B63F-9B39-CD71778A2AA0}"/>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517AD3F0-8486-490C-03EC-C9F2E97BB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 y="485338"/>
            <a:ext cx="7299960" cy="54749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E2085B-CF37-EA20-940D-DE8A8765E4A8}"/>
              </a:ext>
            </a:extLst>
          </p:cNvPr>
          <p:cNvSpPr txBox="1"/>
          <p:nvPr/>
        </p:nvSpPr>
        <p:spPr>
          <a:xfrm>
            <a:off x="0" y="6273225"/>
            <a:ext cx="11569001" cy="584775"/>
          </a:xfrm>
          <a:prstGeom prst="rect">
            <a:avLst/>
          </a:prstGeom>
          <a:noFill/>
        </p:spPr>
        <p:txBody>
          <a:bodyPr wrap="none" rtlCol="0">
            <a:spAutoFit/>
          </a:bodyPr>
          <a:lstStyle/>
          <a:p>
            <a:r>
              <a:rPr lang="en-US" sz="1600" dirty="0">
                <a:latin typeface="Helvetica" pitchFamily="2" charset="0"/>
              </a:rPr>
              <a:t>Figure copied from </a:t>
            </a:r>
            <a:r>
              <a:rPr lang="en-US" sz="1600" dirty="0">
                <a:latin typeface="Helvetica" pitchFamily="2" charset="0"/>
                <a:hlinkClick r:id="rId3"/>
              </a:rPr>
              <a:t>https://bsky.app/profile/hansonmark.bsky.social/post/3kajeqzv3nt2b</a:t>
            </a:r>
            <a:endParaRPr lang="en-US" sz="1600" dirty="0">
              <a:latin typeface="Helvetica" pitchFamily="2" charset="0"/>
            </a:endParaRPr>
          </a:p>
          <a:p>
            <a:r>
              <a:rPr lang="en-US" sz="1600" dirty="0">
                <a:latin typeface="Helvetica" pitchFamily="2" charset="0"/>
              </a:rPr>
              <a:t>Hanson, Barreiro, </a:t>
            </a:r>
            <a:r>
              <a:rPr lang="en-US" sz="1600" dirty="0" err="1">
                <a:latin typeface="Helvetica" pitchFamily="2" charset="0"/>
              </a:rPr>
              <a:t>Crosetto</a:t>
            </a:r>
            <a:r>
              <a:rPr lang="en-US" sz="1600" dirty="0">
                <a:latin typeface="Helvetica" pitchFamily="2" charset="0"/>
              </a:rPr>
              <a:t> and Brockington (2023). The strain on scientific publishing. </a:t>
            </a:r>
            <a:r>
              <a:rPr lang="en-US" sz="1600" i="1" dirty="0" err="1">
                <a:latin typeface="Helvetica" pitchFamily="2" charset="0"/>
              </a:rPr>
              <a:t>ArXiv</a:t>
            </a:r>
            <a:r>
              <a:rPr lang="en-US" sz="1600" i="1" dirty="0">
                <a:latin typeface="Helvetica" pitchFamily="2" charset="0"/>
              </a:rPr>
              <a:t>. </a:t>
            </a:r>
            <a:r>
              <a:rPr lang="en-US" sz="1600" dirty="0">
                <a:latin typeface="Helvetica" pitchFamily="2" charset="0"/>
              </a:rPr>
              <a:t>https://</a:t>
            </a:r>
            <a:r>
              <a:rPr lang="en-US" sz="1600" dirty="0" err="1">
                <a:latin typeface="Helvetica" pitchFamily="2" charset="0"/>
              </a:rPr>
              <a:t>arxiv.org</a:t>
            </a:r>
            <a:r>
              <a:rPr lang="en-US" sz="1600" dirty="0">
                <a:latin typeface="Helvetica" pitchFamily="2" charset="0"/>
              </a:rPr>
              <a:t>/abs/2309.15884</a:t>
            </a:r>
          </a:p>
        </p:txBody>
      </p:sp>
      <p:sp>
        <p:nvSpPr>
          <p:cNvPr id="7" name="TextBox 6">
            <a:extLst>
              <a:ext uri="{FF2B5EF4-FFF2-40B4-BE49-F238E27FC236}">
                <a16:creationId xmlns:a16="http://schemas.microsoft.com/office/drawing/2014/main" id="{827DB138-B73A-4BAD-E059-0D6972F92C99}"/>
              </a:ext>
            </a:extLst>
          </p:cNvPr>
          <p:cNvSpPr txBox="1"/>
          <p:nvPr/>
        </p:nvSpPr>
        <p:spPr>
          <a:xfrm>
            <a:off x="6455796" y="2851765"/>
            <a:ext cx="5620248" cy="3108543"/>
          </a:xfrm>
          <a:prstGeom prst="rect">
            <a:avLst/>
          </a:prstGeom>
          <a:solidFill>
            <a:schemeClr val="bg1"/>
          </a:solidFill>
          <a:ln w="381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Avenir Book" panose="02000503020000020003" pitchFamily="2" charset="0"/>
              </a:rPr>
              <a:t>Increasing strain on scientists to read, review and co-ordinate.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prstClr val="black"/>
              </a:solidFill>
              <a:latin typeface="Avenir Book" panose="02000503020000020003"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Avenir Book" panose="02000503020000020003" pitchFamily="2" charset="0"/>
              </a:rPr>
              <a:t>Magnifying an “attention economy” where scientists compete for their work to be noticed and have impact.</a:t>
            </a:r>
          </a:p>
        </p:txBody>
      </p:sp>
      <p:pic>
        <p:nvPicPr>
          <p:cNvPr id="8" name="Graphic 7" descr="Arrow Clockwise curve">
            <a:extLst>
              <a:ext uri="{FF2B5EF4-FFF2-40B4-BE49-F238E27FC236}">
                <a16:creationId xmlns:a16="http://schemas.microsoft.com/office/drawing/2014/main" id="{5B37FDCA-4984-FFDC-B0DA-02B2208A3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98601">
            <a:off x="6286609" y="2007964"/>
            <a:ext cx="1024250" cy="1024250"/>
          </a:xfrm>
          <a:prstGeom prst="rect">
            <a:avLst/>
          </a:prstGeom>
        </p:spPr>
      </p:pic>
    </p:spTree>
    <p:extLst>
      <p:ext uri="{BB962C8B-B14F-4D97-AF65-F5344CB8AC3E}">
        <p14:creationId xmlns:p14="http://schemas.microsoft.com/office/powerpoint/2010/main" val="31874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B0B2-E32A-7F32-9C4A-7E731F944A1D}"/>
              </a:ext>
            </a:extLst>
          </p:cNvPr>
          <p:cNvSpPr>
            <a:spLocks noGrp="1"/>
          </p:cNvSpPr>
          <p:nvPr>
            <p:ph type="title"/>
          </p:nvPr>
        </p:nvSpPr>
        <p:spPr/>
        <p:txBody>
          <a:bodyPr>
            <a:normAutofit/>
          </a:bodyPr>
          <a:lstStyle/>
          <a:p>
            <a:r>
              <a:rPr lang="en-US" dirty="0">
                <a:cs typeface="Arial" panose="020B0604020202020204" pitchFamily="34" charset="0"/>
              </a:rPr>
              <a:t>What comes at the cost of scientific rigor</a:t>
            </a:r>
            <a:endParaRPr lang="en-US" dirty="0"/>
          </a:p>
        </p:txBody>
      </p:sp>
      <p:pic>
        <p:nvPicPr>
          <p:cNvPr id="7" name="Content Placeholder 6">
            <a:extLst>
              <a:ext uri="{FF2B5EF4-FFF2-40B4-BE49-F238E27FC236}">
                <a16:creationId xmlns:a16="http://schemas.microsoft.com/office/drawing/2014/main" id="{9A7B5CCB-2902-104B-8BD1-1D9CC6889DCB}"/>
              </a:ext>
            </a:extLst>
          </p:cNvPr>
          <p:cNvPicPr>
            <a:picLocks noGrp="1" noChangeAspect="1"/>
          </p:cNvPicPr>
          <p:nvPr>
            <p:ph idx="1"/>
          </p:nvPr>
        </p:nvPicPr>
        <p:blipFill rotWithShape="1">
          <a:blip r:embed="rId2"/>
          <a:srcRect t="45183"/>
          <a:stretch/>
        </p:blipFill>
        <p:spPr>
          <a:xfrm>
            <a:off x="308205" y="2470076"/>
            <a:ext cx="5938130" cy="1917847"/>
          </a:xfrm>
        </p:spPr>
      </p:pic>
      <p:pic>
        <p:nvPicPr>
          <p:cNvPr id="11" name="Picture 10">
            <a:extLst>
              <a:ext uri="{FF2B5EF4-FFF2-40B4-BE49-F238E27FC236}">
                <a16:creationId xmlns:a16="http://schemas.microsoft.com/office/drawing/2014/main" id="{8BEA39CD-A6F4-2AE3-FAFE-0A1413100F2C}"/>
              </a:ext>
            </a:extLst>
          </p:cNvPr>
          <p:cNvPicPr>
            <a:picLocks noChangeAspect="1"/>
          </p:cNvPicPr>
          <p:nvPr/>
        </p:nvPicPr>
        <p:blipFill>
          <a:blip r:embed="rId3"/>
          <a:stretch>
            <a:fillRect/>
          </a:stretch>
        </p:blipFill>
        <p:spPr>
          <a:xfrm>
            <a:off x="6657739" y="1229494"/>
            <a:ext cx="5226056" cy="2193077"/>
          </a:xfrm>
          <a:prstGeom prst="rect">
            <a:avLst/>
          </a:prstGeom>
        </p:spPr>
      </p:pic>
      <p:pic>
        <p:nvPicPr>
          <p:cNvPr id="17" name="Picture 16">
            <a:extLst>
              <a:ext uri="{FF2B5EF4-FFF2-40B4-BE49-F238E27FC236}">
                <a16:creationId xmlns:a16="http://schemas.microsoft.com/office/drawing/2014/main" id="{13E888C7-09B0-7532-D36B-4C9E75876D65}"/>
              </a:ext>
            </a:extLst>
          </p:cNvPr>
          <p:cNvPicPr>
            <a:picLocks noChangeAspect="1"/>
          </p:cNvPicPr>
          <p:nvPr/>
        </p:nvPicPr>
        <p:blipFill>
          <a:blip r:embed="rId4"/>
          <a:stretch>
            <a:fillRect/>
          </a:stretch>
        </p:blipFill>
        <p:spPr>
          <a:xfrm>
            <a:off x="6657739" y="3450020"/>
            <a:ext cx="5226056" cy="2407510"/>
          </a:xfrm>
          <a:prstGeom prst="rect">
            <a:avLst/>
          </a:prstGeom>
        </p:spPr>
      </p:pic>
      <p:sp>
        <p:nvSpPr>
          <p:cNvPr id="21" name="TextBox 20">
            <a:extLst>
              <a:ext uri="{FF2B5EF4-FFF2-40B4-BE49-F238E27FC236}">
                <a16:creationId xmlns:a16="http://schemas.microsoft.com/office/drawing/2014/main" id="{4EC0F05E-A6E5-FA5C-ABFF-4F2DB27CFF6B}"/>
              </a:ext>
            </a:extLst>
          </p:cNvPr>
          <p:cNvSpPr txBox="1"/>
          <p:nvPr/>
        </p:nvSpPr>
        <p:spPr>
          <a:xfrm>
            <a:off x="3121572" y="6492875"/>
            <a:ext cx="8996855" cy="369332"/>
          </a:xfrm>
          <a:prstGeom prst="rect">
            <a:avLst/>
          </a:prstGeom>
          <a:noFill/>
        </p:spPr>
        <p:txBody>
          <a:bodyPr wrap="square">
            <a:spAutoFit/>
          </a:bodyPr>
          <a:lstStyle/>
          <a:p>
            <a:pPr algn="r"/>
            <a:r>
              <a:rPr lang="en-US" dirty="0">
                <a:latin typeface="Arial" panose="020B0604020202020204" pitchFamily="34" charset="0"/>
                <a:cs typeface="Arial" panose="020B0604020202020204" pitchFamily="34" charset="0"/>
              </a:rPr>
              <a:t>Screenshots from https://</a:t>
            </a:r>
            <a:r>
              <a:rPr lang="en-US" dirty="0" err="1">
                <a:latin typeface="Arial" panose="020B0604020202020204" pitchFamily="34" charset="0"/>
                <a:cs typeface="Arial" panose="020B0604020202020204" pitchFamily="34" charset="0"/>
              </a:rPr>
              <a:t>twitter.com</a:t>
            </a:r>
            <a:r>
              <a:rPr lang="en-US" dirty="0">
                <a:latin typeface="Arial" panose="020B0604020202020204" pitchFamily="34" charset="0"/>
                <a:cs typeface="Arial" panose="020B0604020202020204" pitchFamily="34" charset="0"/>
              </a:rPr>
              <a:t>/PatrickTBrown31/status/1699016555844035045</a:t>
            </a:r>
          </a:p>
        </p:txBody>
      </p:sp>
      <p:sp>
        <p:nvSpPr>
          <p:cNvPr id="3" name="TextBox 2">
            <a:extLst>
              <a:ext uri="{FF2B5EF4-FFF2-40B4-BE49-F238E27FC236}">
                <a16:creationId xmlns:a16="http://schemas.microsoft.com/office/drawing/2014/main" id="{43E636AC-3602-C0AD-3F4C-865CDDC69810}"/>
              </a:ext>
            </a:extLst>
          </p:cNvPr>
          <p:cNvSpPr txBox="1"/>
          <p:nvPr/>
        </p:nvSpPr>
        <p:spPr>
          <a:xfrm>
            <a:off x="626087" y="4902698"/>
            <a:ext cx="5620248" cy="954107"/>
          </a:xfrm>
          <a:prstGeom prst="rect">
            <a:avLst/>
          </a:prstGeom>
          <a:solidFill>
            <a:schemeClr val="bg1"/>
          </a:solidFill>
          <a:ln w="381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Avenir Book" panose="02000503020000020003" pitchFamily="2" charset="0"/>
              </a:rPr>
              <a:t>Is this appropriate scientific communication? </a:t>
            </a:r>
          </a:p>
        </p:txBody>
      </p:sp>
    </p:spTree>
    <p:extLst>
      <p:ext uri="{BB962C8B-B14F-4D97-AF65-F5344CB8AC3E}">
        <p14:creationId xmlns:p14="http://schemas.microsoft.com/office/powerpoint/2010/main" val="290987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8A4E-972C-92C4-62B9-54BBB0CA0BD0}"/>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9E7FF753-FFFB-2BEF-BDE2-0C01D91D1365}"/>
              </a:ext>
            </a:extLst>
          </p:cNvPr>
          <p:cNvPicPr>
            <a:picLocks noGrp="1" noChangeAspect="1"/>
          </p:cNvPicPr>
          <p:nvPr>
            <p:ph idx="1"/>
          </p:nvPr>
        </p:nvPicPr>
        <p:blipFill>
          <a:blip r:embed="rId3"/>
          <a:stretch>
            <a:fillRect/>
          </a:stretch>
        </p:blipFill>
        <p:spPr>
          <a:xfrm>
            <a:off x="574014" y="472608"/>
            <a:ext cx="4476719" cy="4317519"/>
          </a:xfrm>
        </p:spPr>
      </p:pic>
      <p:sp>
        <p:nvSpPr>
          <p:cNvPr id="8" name="TextBox 7">
            <a:extLst>
              <a:ext uri="{FF2B5EF4-FFF2-40B4-BE49-F238E27FC236}">
                <a16:creationId xmlns:a16="http://schemas.microsoft.com/office/drawing/2014/main" id="{8E15256A-C079-F8A7-A41B-1743DC494DD3}"/>
              </a:ext>
            </a:extLst>
          </p:cNvPr>
          <p:cNvSpPr txBox="1"/>
          <p:nvPr/>
        </p:nvSpPr>
        <p:spPr>
          <a:xfrm>
            <a:off x="238211" y="6334779"/>
            <a:ext cx="11913326" cy="523220"/>
          </a:xfrm>
          <a:prstGeom prst="rect">
            <a:avLst/>
          </a:prstGeom>
          <a:noFill/>
        </p:spPr>
        <p:txBody>
          <a:bodyPr wrap="square">
            <a:spAutoFit/>
          </a:bodyPr>
          <a:lstStyle/>
          <a:p>
            <a:pPr algn="r"/>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retractionwatch.com</a:t>
            </a:r>
            <a:r>
              <a:rPr lang="en-US" sz="1400" dirty="0">
                <a:latin typeface="Arial" panose="020B0604020202020204" pitchFamily="34" charset="0"/>
                <a:cs typeface="Arial" panose="020B0604020202020204" pitchFamily="34" charset="0"/>
              </a:rPr>
              <a:t>/2023/06/09/how-a-now-retracted-study-got-published-in-the-first-place-leading-to-a-3-8-million-nih-grant/</a:t>
            </a:r>
            <a:br>
              <a:rPr lang="en-US" sz="1400" dirty="0">
                <a:latin typeface="Arial" panose="020B0604020202020204" pitchFamily="34" charset="0"/>
                <a:cs typeface="Arial" panose="020B0604020202020204" pitchFamily="34" charset="0"/>
              </a:rPr>
            </a:br>
            <a:r>
              <a:rPr lang="en-US" sz="1400" b="0" i="0" dirty="0" err="1">
                <a:solidFill>
                  <a:srgbClr val="222222"/>
                </a:solidFill>
                <a:effectLst/>
                <a:latin typeface="Arial" panose="020B0604020202020204" pitchFamily="34" charset="0"/>
              </a:rPr>
              <a:t>Verstynen</a:t>
            </a:r>
            <a:r>
              <a:rPr lang="en-US" sz="1400" b="0" i="0" dirty="0">
                <a:solidFill>
                  <a:srgbClr val="222222"/>
                </a:solidFill>
                <a:effectLst/>
                <a:latin typeface="Arial" panose="020B0604020202020204" pitchFamily="34" charset="0"/>
              </a:rPr>
              <a:t>, T., &amp; </a:t>
            </a:r>
            <a:r>
              <a:rPr lang="en-US" sz="1400" b="0" i="0" dirty="0" err="1">
                <a:solidFill>
                  <a:srgbClr val="222222"/>
                </a:solidFill>
                <a:effectLst/>
                <a:latin typeface="Arial" panose="020B0604020202020204" pitchFamily="34" charset="0"/>
              </a:rPr>
              <a:t>Kording</a:t>
            </a:r>
            <a:r>
              <a:rPr lang="en-US" sz="1400" b="0" i="0" dirty="0">
                <a:solidFill>
                  <a:srgbClr val="222222"/>
                </a:solidFill>
                <a:effectLst/>
                <a:latin typeface="Arial" panose="020B0604020202020204" pitchFamily="34" charset="0"/>
              </a:rPr>
              <a:t>, K. P. (2023). Overfitting to ‘predict’ suicidal ideation. </a:t>
            </a:r>
            <a:r>
              <a:rPr lang="en-US" sz="1400" b="0" i="1" dirty="0">
                <a:solidFill>
                  <a:srgbClr val="222222"/>
                </a:solidFill>
                <a:effectLst/>
                <a:latin typeface="Arial" panose="020B0604020202020204" pitchFamily="34" charset="0"/>
              </a:rPr>
              <a:t>Nature Human </a:t>
            </a:r>
            <a:r>
              <a:rPr lang="en-US" sz="1400" b="0" i="1" dirty="0" err="1">
                <a:solidFill>
                  <a:srgbClr val="222222"/>
                </a:solidFill>
                <a:effectLst/>
                <a:latin typeface="Arial" panose="020B0604020202020204" pitchFamily="34" charset="0"/>
              </a:rPr>
              <a:t>Behaviour</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7</a:t>
            </a:r>
            <a:r>
              <a:rPr lang="en-US" sz="1400" b="0" i="0" dirty="0">
                <a:solidFill>
                  <a:srgbClr val="222222"/>
                </a:solidFill>
                <a:effectLst/>
                <a:latin typeface="Arial" panose="020B0604020202020204" pitchFamily="34" charset="0"/>
              </a:rPr>
              <a:t>(5), 680-681.</a:t>
            </a:r>
            <a:endParaRPr lang="en-US"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420E006-809F-15A3-C74E-1B902C230E0B}"/>
              </a:ext>
            </a:extLst>
          </p:cNvPr>
          <p:cNvPicPr>
            <a:picLocks noChangeAspect="1"/>
          </p:cNvPicPr>
          <p:nvPr/>
        </p:nvPicPr>
        <p:blipFill>
          <a:blip r:embed="rId4"/>
          <a:stretch>
            <a:fillRect/>
          </a:stretch>
        </p:blipFill>
        <p:spPr>
          <a:xfrm>
            <a:off x="5610258" y="365125"/>
            <a:ext cx="6195577" cy="1116485"/>
          </a:xfrm>
          <a:prstGeom prst="rect">
            <a:avLst/>
          </a:prstGeom>
        </p:spPr>
      </p:pic>
      <p:pic>
        <p:nvPicPr>
          <p:cNvPr id="12" name="Picture 11">
            <a:extLst>
              <a:ext uri="{FF2B5EF4-FFF2-40B4-BE49-F238E27FC236}">
                <a16:creationId xmlns:a16="http://schemas.microsoft.com/office/drawing/2014/main" id="{46DC0043-753B-397E-FB7A-FA20EEC31A76}"/>
              </a:ext>
            </a:extLst>
          </p:cNvPr>
          <p:cNvPicPr>
            <a:picLocks noChangeAspect="1"/>
          </p:cNvPicPr>
          <p:nvPr/>
        </p:nvPicPr>
        <p:blipFill rotWithShape="1">
          <a:blip r:embed="rId5"/>
          <a:srcRect b="19782"/>
          <a:stretch/>
        </p:blipFill>
        <p:spPr>
          <a:xfrm>
            <a:off x="2304297" y="4790127"/>
            <a:ext cx="2932273" cy="1123566"/>
          </a:xfrm>
          <a:prstGeom prst="rect">
            <a:avLst/>
          </a:prstGeom>
        </p:spPr>
      </p:pic>
      <p:pic>
        <p:nvPicPr>
          <p:cNvPr id="14" name="Picture 13">
            <a:extLst>
              <a:ext uri="{FF2B5EF4-FFF2-40B4-BE49-F238E27FC236}">
                <a16:creationId xmlns:a16="http://schemas.microsoft.com/office/drawing/2014/main" id="{E987B38E-0B92-BE45-E1C6-50DC100F53FF}"/>
              </a:ext>
            </a:extLst>
          </p:cNvPr>
          <p:cNvPicPr>
            <a:picLocks noChangeAspect="1"/>
          </p:cNvPicPr>
          <p:nvPr/>
        </p:nvPicPr>
        <p:blipFill>
          <a:blip r:embed="rId6"/>
          <a:stretch>
            <a:fillRect/>
          </a:stretch>
        </p:blipFill>
        <p:spPr>
          <a:xfrm>
            <a:off x="5502768" y="1655039"/>
            <a:ext cx="6195578" cy="1952656"/>
          </a:xfrm>
          <a:prstGeom prst="rect">
            <a:avLst/>
          </a:prstGeom>
        </p:spPr>
      </p:pic>
      <p:sp>
        <p:nvSpPr>
          <p:cNvPr id="15" name="TextBox 14">
            <a:extLst>
              <a:ext uri="{FF2B5EF4-FFF2-40B4-BE49-F238E27FC236}">
                <a16:creationId xmlns:a16="http://schemas.microsoft.com/office/drawing/2014/main" id="{41BFE152-07A1-719D-DD27-59740C3A186B}"/>
              </a:ext>
            </a:extLst>
          </p:cNvPr>
          <p:cNvSpPr txBox="1"/>
          <p:nvPr/>
        </p:nvSpPr>
        <p:spPr>
          <a:xfrm>
            <a:off x="5502768" y="3843827"/>
            <a:ext cx="6410558" cy="1938992"/>
          </a:xfrm>
          <a:prstGeom prst="rect">
            <a:avLst/>
          </a:prstGeom>
          <a:solidFill>
            <a:schemeClr val="bg1"/>
          </a:solidFill>
          <a:ln w="38100">
            <a:solidFill>
              <a:schemeClr val="tx1"/>
            </a:solidFill>
          </a:ln>
        </p:spPr>
        <p:txBody>
          <a:bodyPr wrap="square" rtlCol="0">
            <a:spAutoFit/>
          </a:bodyPr>
          <a:lstStyle/>
          <a:p>
            <a:pPr algn="ctr"/>
            <a:r>
              <a:rPr lang="en-US" sz="3000" dirty="0">
                <a:latin typeface="Arial" panose="020B0604020202020204" pitchFamily="34" charset="0"/>
                <a:cs typeface="Arial" panose="020B0604020202020204" pitchFamily="34" charset="0"/>
              </a:rPr>
              <a:t>This was received by Nature in September 2020, and published on 6</a:t>
            </a:r>
            <a:r>
              <a:rPr lang="en-US" sz="3000" baseline="30000" dirty="0">
                <a:latin typeface="Arial" panose="020B0604020202020204" pitchFamily="34" charset="0"/>
                <a:cs typeface="Arial" panose="020B0604020202020204" pitchFamily="34" charset="0"/>
              </a:rPr>
              <a:t>th</a:t>
            </a:r>
            <a:r>
              <a:rPr lang="en-US" sz="3000" dirty="0">
                <a:latin typeface="Arial" panose="020B0604020202020204" pitchFamily="34" charset="0"/>
                <a:cs typeface="Arial" panose="020B0604020202020204" pitchFamily="34" charset="0"/>
              </a:rPr>
              <a:t> April, 2023 with retraction of the original article 6 years later.</a:t>
            </a:r>
            <a:endParaRPr lang="en-US" sz="3000" dirty="0">
              <a:solidFill>
                <a:srgbClr val="800001"/>
              </a:solidFill>
              <a:latin typeface="Arial" panose="020B0604020202020204" pitchFamily="34" charset="0"/>
              <a:cs typeface="Arial" panose="020B0604020202020204" pitchFamily="34" charset="0"/>
            </a:endParaRPr>
          </a:p>
        </p:txBody>
      </p:sp>
      <p:pic>
        <p:nvPicPr>
          <p:cNvPr id="16" name="Content Placeholder 9" descr="Line arrow Slight curve">
            <a:extLst>
              <a:ext uri="{FF2B5EF4-FFF2-40B4-BE49-F238E27FC236}">
                <a16:creationId xmlns:a16="http://schemas.microsoft.com/office/drawing/2014/main" id="{35EFF5BA-8738-A934-B8A4-B20A995366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914441">
            <a:off x="7684018" y="2497647"/>
            <a:ext cx="1472133" cy="1470452"/>
          </a:xfrm>
          <a:prstGeom prst="rect">
            <a:avLst/>
          </a:prstGeom>
        </p:spPr>
      </p:pic>
    </p:spTree>
    <p:extLst>
      <p:ext uri="{BB962C8B-B14F-4D97-AF65-F5344CB8AC3E}">
        <p14:creationId xmlns:p14="http://schemas.microsoft.com/office/powerpoint/2010/main" val="32778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9BED-C4F4-2E42-BA93-C522708A51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94ED25-88E5-FF43-B07D-36A3BFF8A6DC}"/>
              </a:ext>
            </a:extLst>
          </p:cNvPr>
          <p:cNvSpPr>
            <a:spLocks noGrp="1"/>
          </p:cNvSpPr>
          <p:nvPr>
            <p:ph idx="1"/>
          </p:nvPr>
        </p:nvSpPr>
        <p:spPr>
          <a:xfrm>
            <a:off x="0" y="1345248"/>
            <a:ext cx="8496300" cy="4892992"/>
          </a:xfrm>
        </p:spPr>
        <p:txBody>
          <a:bodyPr/>
          <a:lstStyle/>
          <a:p>
            <a:endParaRPr lang="en-US" dirty="0"/>
          </a:p>
        </p:txBody>
      </p:sp>
      <p:pic>
        <p:nvPicPr>
          <p:cNvPr id="7170" name="Picture 2" descr="The Difference">
            <a:extLst>
              <a:ext uri="{FF2B5EF4-FFF2-40B4-BE49-F238E27FC236}">
                <a16:creationId xmlns:a16="http://schemas.microsoft.com/office/drawing/2014/main" id="{3D948445-826E-234A-BFE1-B4308B1C5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590" y="39370"/>
            <a:ext cx="3620819" cy="6818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F22AE4-E935-D14B-92B9-32A7A3131F25}"/>
              </a:ext>
            </a:extLst>
          </p:cNvPr>
          <p:cNvSpPr/>
          <p:nvPr/>
        </p:nvSpPr>
        <p:spPr>
          <a:xfrm>
            <a:off x="0" y="6488668"/>
            <a:ext cx="360868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Comic from https://</a:t>
            </a:r>
            <a:r>
              <a:rPr lang="en-US" dirty="0" err="1">
                <a:latin typeface="Arial" panose="020B0604020202020204" pitchFamily="34" charset="0"/>
                <a:cs typeface="Arial" panose="020B0604020202020204" pitchFamily="34" charset="0"/>
              </a:rPr>
              <a:t>xkcd.com</a:t>
            </a:r>
            <a:r>
              <a:rPr lang="en-US" dirty="0">
                <a:latin typeface="Arial" panose="020B0604020202020204" pitchFamily="34" charset="0"/>
                <a:cs typeface="Arial" panose="020B0604020202020204" pitchFamily="34" charset="0"/>
              </a:rPr>
              <a:t>/242/</a:t>
            </a:r>
          </a:p>
        </p:txBody>
      </p:sp>
    </p:spTree>
    <p:extLst>
      <p:ext uri="{BB962C8B-B14F-4D97-AF65-F5344CB8AC3E}">
        <p14:creationId xmlns:p14="http://schemas.microsoft.com/office/powerpoint/2010/main" val="3313735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E078-3C0A-1CCD-E275-06EA907E8EAA}"/>
              </a:ext>
            </a:extLst>
          </p:cNvPr>
          <p:cNvSpPr>
            <a:spLocks noGrp="1"/>
          </p:cNvSpPr>
          <p:nvPr>
            <p:ph type="title"/>
          </p:nvPr>
        </p:nvSpPr>
        <p:spPr/>
        <p:txBody>
          <a:bodyPr>
            <a:normAutofit/>
          </a:bodyPr>
          <a:lstStyle/>
          <a:p>
            <a:r>
              <a:rPr lang="en-US" sz="3600" dirty="0"/>
              <a:t>How often do direct replications occur in psychology?</a:t>
            </a:r>
          </a:p>
        </p:txBody>
      </p:sp>
      <p:sp>
        <p:nvSpPr>
          <p:cNvPr id="3" name="Content Placeholder 2">
            <a:extLst>
              <a:ext uri="{FF2B5EF4-FFF2-40B4-BE49-F238E27FC236}">
                <a16:creationId xmlns:a16="http://schemas.microsoft.com/office/drawing/2014/main" id="{52C2B3D7-2532-A61F-B556-18FA55941ECF}"/>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F1EC5E0C-D576-3C86-BD16-7EA14E2BCC1A}"/>
              </a:ext>
            </a:extLst>
          </p:cNvPr>
          <p:cNvSpPr txBox="1"/>
          <p:nvPr/>
        </p:nvSpPr>
        <p:spPr>
          <a:xfrm>
            <a:off x="2794907" y="2806432"/>
            <a:ext cx="6602186" cy="1631216"/>
          </a:xfrm>
          <a:prstGeom prst="rect">
            <a:avLst/>
          </a:prstGeom>
          <a:solidFill>
            <a:schemeClr val="bg1"/>
          </a:solidFill>
          <a:ln w="38100">
            <a:solidFill>
              <a:schemeClr val="tx1"/>
            </a:solidFill>
          </a:ln>
        </p:spPr>
        <p:txBody>
          <a:bodyPr wrap="square" rtlCol="0">
            <a:spAutoFit/>
          </a:bodyPr>
          <a:lstStyle/>
          <a:p>
            <a:pPr algn="ctr"/>
            <a:r>
              <a:rPr lang="en-US" sz="6000" b="1" dirty="0">
                <a:solidFill>
                  <a:srgbClr val="800001"/>
                </a:solidFill>
                <a:latin typeface="Avenir Book" panose="02000503020000020003" pitchFamily="2" charset="0"/>
              </a:rPr>
              <a:t>0.2%</a:t>
            </a:r>
          </a:p>
          <a:p>
            <a:pPr algn="ctr"/>
            <a:r>
              <a:rPr lang="en-US" sz="4000" b="1" dirty="0">
                <a:solidFill>
                  <a:srgbClr val="800001"/>
                </a:solidFill>
                <a:latin typeface="Avenir Book" panose="02000503020000020003" pitchFamily="2" charset="0"/>
              </a:rPr>
              <a:t>(169 out of 82,775 articles)</a:t>
            </a:r>
          </a:p>
        </p:txBody>
      </p:sp>
      <p:sp>
        <p:nvSpPr>
          <p:cNvPr id="6" name="TextBox 5">
            <a:extLst>
              <a:ext uri="{FF2B5EF4-FFF2-40B4-BE49-F238E27FC236}">
                <a16:creationId xmlns:a16="http://schemas.microsoft.com/office/drawing/2014/main" id="{F350E9FB-BFCF-91A1-C9B6-2F212B6AA324}"/>
              </a:ext>
            </a:extLst>
          </p:cNvPr>
          <p:cNvSpPr txBox="1"/>
          <p:nvPr/>
        </p:nvSpPr>
        <p:spPr>
          <a:xfrm>
            <a:off x="0" y="6273225"/>
            <a:ext cx="121920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given by Beth Clarke in a talk titled “</a:t>
            </a:r>
            <a:r>
              <a:rPr lang="en-US" sz="1600" b="1" dirty="0">
                <a:latin typeface="Arial" panose="020B0604020202020204" pitchFamily="34" charset="0"/>
                <a:cs typeface="Arial" panose="020B0604020202020204" pitchFamily="34" charset="0"/>
              </a:rPr>
              <a:t>The prevalence of replications in psychology</a:t>
            </a:r>
            <a:r>
              <a:rPr lang="en-US" sz="1600" dirty="0">
                <a:latin typeface="Arial" panose="020B0604020202020204" pitchFamily="34" charset="0"/>
                <a:cs typeface="Arial" panose="020B0604020202020204" pitchFamily="34" charset="0"/>
              </a:rPr>
              <a:t>”, given at the Metascience 2023 conference. https://</a:t>
            </a:r>
            <a:r>
              <a:rPr lang="en-US" sz="1600" dirty="0" err="1">
                <a:latin typeface="Arial" panose="020B0604020202020204" pitchFamily="34" charset="0"/>
                <a:cs typeface="Arial" panose="020B0604020202020204" pitchFamily="34" charset="0"/>
              </a:rPr>
              <a:t>www.youtube.com</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watch?v</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teOvjoJbmvM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34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FE42-4FAD-CD9A-3AE0-D0FE6E0F8D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470F6B-48B6-972C-5C6B-3AF313270B9D}"/>
              </a:ext>
            </a:extLst>
          </p:cNvPr>
          <p:cNvSpPr>
            <a:spLocks noGrp="1"/>
          </p:cNvSpPr>
          <p:nvPr>
            <p:ph idx="1"/>
          </p:nvPr>
        </p:nvSpPr>
        <p:spPr/>
        <p:txBody>
          <a:bodyPr/>
          <a:lstStyle/>
          <a:p>
            <a:endParaRPr lang="en-US"/>
          </a:p>
        </p:txBody>
      </p:sp>
      <p:pic>
        <p:nvPicPr>
          <p:cNvPr id="27650" name="Picture 2" descr="Image">
            <a:extLst>
              <a:ext uri="{FF2B5EF4-FFF2-40B4-BE49-F238E27FC236}">
                <a16:creationId xmlns:a16="http://schemas.microsoft.com/office/drawing/2014/main" id="{4F65BA86-28CE-7F6B-9023-3078BBFDE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CA8C86-CA37-A6BF-3284-511A42C1C9B6}"/>
              </a:ext>
            </a:extLst>
          </p:cNvPr>
          <p:cNvSpPr txBox="1"/>
          <p:nvPr/>
        </p:nvSpPr>
        <p:spPr>
          <a:xfrm>
            <a:off x="0" y="6550223"/>
            <a:ext cx="11430000" cy="30777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Slide by Gilad Feldman. Taken from https://</a:t>
            </a:r>
            <a:r>
              <a:rPr lang="en-US" sz="1400" b="1" dirty="0" err="1">
                <a:latin typeface="Arial" panose="020B0604020202020204" pitchFamily="34" charset="0"/>
                <a:cs typeface="Arial" panose="020B0604020202020204" pitchFamily="34" charset="0"/>
              </a:rPr>
              <a:t>twitter.com</a:t>
            </a:r>
            <a:r>
              <a:rPr lang="en-US" sz="1400" b="1" dirty="0">
                <a:latin typeface="Arial" panose="020B0604020202020204" pitchFamily="34" charset="0"/>
                <a:cs typeface="Arial" panose="020B0604020202020204" pitchFamily="34" charset="0"/>
              </a:rPr>
              <a:t>/</a:t>
            </a:r>
            <a:r>
              <a:rPr lang="en-US" sz="1400" b="1" dirty="0" err="1">
                <a:latin typeface="Arial" panose="020B0604020202020204" pitchFamily="34" charset="0"/>
                <a:cs typeface="Arial" panose="020B0604020202020204" pitchFamily="34" charset="0"/>
              </a:rPr>
              <a:t>giladfeldman</a:t>
            </a:r>
            <a:r>
              <a:rPr lang="en-US" sz="1400" b="1" dirty="0">
                <a:latin typeface="Arial" panose="020B0604020202020204" pitchFamily="34" charset="0"/>
                <a:cs typeface="Arial" panose="020B0604020202020204" pitchFamily="34" charset="0"/>
              </a:rPr>
              <a:t>/status/1662887769822068738/photo/1</a:t>
            </a:r>
          </a:p>
        </p:txBody>
      </p:sp>
      <p:sp>
        <p:nvSpPr>
          <p:cNvPr id="6" name="TextBox 5">
            <a:extLst>
              <a:ext uri="{FF2B5EF4-FFF2-40B4-BE49-F238E27FC236}">
                <a16:creationId xmlns:a16="http://schemas.microsoft.com/office/drawing/2014/main" id="{201CE166-6E40-4539-E16E-D84B4C21E92C}"/>
              </a:ext>
            </a:extLst>
          </p:cNvPr>
          <p:cNvSpPr txBox="1"/>
          <p:nvPr/>
        </p:nvSpPr>
        <p:spPr>
          <a:xfrm>
            <a:off x="2794907" y="2806432"/>
            <a:ext cx="6602186" cy="1015663"/>
          </a:xfrm>
          <a:prstGeom prst="rect">
            <a:avLst/>
          </a:prstGeom>
          <a:solidFill>
            <a:schemeClr val="bg1"/>
          </a:solidFill>
          <a:ln w="38100">
            <a:solidFill>
              <a:schemeClr val="tx1"/>
            </a:solidFill>
          </a:ln>
        </p:spPr>
        <p:txBody>
          <a:bodyPr wrap="square" rtlCol="0">
            <a:spAutoFit/>
          </a:bodyPr>
          <a:lstStyle/>
          <a:p>
            <a:pPr algn="ctr"/>
            <a:r>
              <a:rPr lang="en-US" sz="6000" b="1" dirty="0">
                <a:solidFill>
                  <a:srgbClr val="800001"/>
                </a:solidFill>
                <a:latin typeface="Avenir Book" panose="02000503020000020003" pitchFamily="2" charset="0"/>
              </a:rPr>
              <a:t>Not enough.</a:t>
            </a:r>
            <a:endParaRPr lang="en-US" sz="4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114008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B1F2-D6A2-A1F3-8612-422F606C63EF}"/>
              </a:ext>
            </a:extLst>
          </p:cNvPr>
          <p:cNvSpPr>
            <a:spLocks noGrp="1"/>
          </p:cNvSpPr>
          <p:nvPr>
            <p:ph type="title"/>
          </p:nvPr>
        </p:nvSpPr>
        <p:spPr/>
        <p:txBody>
          <a:bodyPr/>
          <a:lstStyle/>
          <a:p>
            <a:r>
              <a:rPr lang="en-AU" dirty="0"/>
              <a:t>Who am I?</a:t>
            </a:r>
          </a:p>
        </p:txBody>
      </p:sp>
      <p:sp>
        <p:nvSpPr>
          <p:cNvPr id="3" name="Content Placeholder 2">
            <a:extLst>
              <a:ext uri="{FF2B5EF4-FFF2-40B4-BE49-F238E27FC236}">
                <a16:creationId xmlns:a16="http://schemas.microsoft.com/office/drawing/2014/main" id="{18325681-1F4E-A077-D4F0-14A8D4C7A9BB}"/>
              </a:ext>
            </a:extLst>
          </p:cNvPr>
          <p:cNvSpPr>
            <a:spLocks noGrp="1"/>
          </p:cNvSpPr>
          <p:nvPr>
            <p:ph idx="1"/>
          </p:nvPr>
        </p:nvSpPr>
        <p:spPr>
          <a:xfrm>
            <a:off x="351312" y="1223158"/>
            <a:ext cx="11464636" cy="5368946"/>
          </a:xfrm>
        </p:spPr>
        <p:txBody>
          <a:bodyPr>
            <a:normAutofit/>
          </a:bodyPr>
          <a:lstStyle/>
          <a:p>
            <a:r>
              <a:rPr lang="en-AU" b="1" dirty="0">
                <a:solidFill>
                  <a:schemeClr val="accent5">
                    <a:lumMod val="75000"/>
                  </a:schemeClr>
                </a:solidFill>
              </a:rPr>
              <a:t>Lecturer</a:t>
            </a:r>
            <a:r>
              <a:rPr lang="en-AU" b="1" dirty="0"/>
              <a:t> </a:t>
            </a:r>
            <a:r>
              <a:rPr lang="en-AU" dirty="0"/>
              <a:t>in the School of Psychology at the University of Adelaide</a:t>
            </a:r>
          </a:p>
          <a:p>
            <a:pPr lvl="1"/>
            <a:r>
              <a:rPr lang="en-AU" dirty="0"/>
              <a:t>I study visual attention and working memory – how we represent information in the mind and brain</a:t>
            </a:r>
          </a:p>
          <a:p>
            <a:pPr lvl="1"/>
            <a:r>
              <a:rPr lang="en-AU" dirty="0"/>
              <a:t>We can focus on surprisingly little – attention is a precious resource, and so we need to be attending to the right things!</a:t>
            </a:r>
          </a:p>
          <a:p>
            <a:r>
              <a:rPr lang="en-AU" b="1" dirty="0">
                <a:solidFill>
                  <a:schemeClr val="accent5">
                    <a:lumMod val="75000"/>
                  </a:schemeClr>
                </a:solidFill>
              </a:rPr>
              <a:t>An active advocate </a:t>
            </a:r>
            <a:r>
              <a:rPr lang="en-AU" dirty="0"/>
              <a:t>for early-career researchers and Open Science</a:t>
            </a:r>
          </a:p>
          <a:p>
            <a:pPr lvl="1"/>
            <a:r>
              <a:rPr lang="en-AU" dirty="0"/>
              <a:t>A contributor, as an early-career researcher myself; throughout my postdoc until now</a:t>
            </a:r>
          </a:p>
          <a:p>
            <a:r>
              <a:rPr lang="en-US" dirty="0"/>
              <a:t>I think </a:t>
            </a:r>
            <a:r>
              <a:rPr lang="en-US" b="1" dirty="0">
                <a:solidFill>
                  <a:srgbClr val="C00000"/>
                </a:solidFill>
              </a:rPr>
              <a:t>a lot is at stake</a:t>
            </a:r>
          </a:p>
          <a:p>
            <a:pPr lvl="1"/>
            <a:r>
              <a:rPr lang="en-US" dirty="0"/>
              <a:t>I worry about an anti-science society – one where scientific research is no longer considered </a:t>
            </a:r>
            <a:r>
              <a:rPr lang="en-US" b="1" i="1" dirty="0"/>
              <a:t>credible</a:t>
            </a:r>
          </a:p>
          <a:p>
            <a:pPr lvl="1"/>
            <a:r>
              <a:rPr lang="en-US" dirty="0"/>
              <a:t>I think the Open Science movement has a major role in ensuring science continues to have a positive impact on society</a:t>
            </a:r>
          </a:p>
        </p:txBody>
      </p:sp>
    </p:spTree>
    <p:extLst>
      <p:ext uri="{BB962C8B-B14F-4D97-AF65-F5344CB8AC3E}">
        <p14:creationId xmlns:p14="http://schemas.microsoft.com/office/powerpoint/2010/main" val="2091430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26A0-6C65-2AFE-D07C-A140DCF1F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3E6F5-CAF0-CC1C-9946-212B1BAA85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3BC7FB-18D5-462B-D4C4-FB292D58C55B}"/>
              </a:ext>
            </a:extLst>
          </p:cNvPr>
          <p:cNvPicPr>
            <a:picLocks noChangeAspect="1"/>
          </p:cNvPicPr>
          <p:nvPr/>
        </p:nvPicPr>
        <p:blipFill>
          <a:blip r:embed="rId2"/>
          <a:stretch>
            <a:fillRect/>
          </a:stretch>
        </p:blipFill>
        <p:spPr>
          <a:xfrm>
            <a:off x="533400" y="1390650"/>
            <a:ext cx="5562600" cy="4076700"/>
          </a:xfrm>
          <a:prstGeom prst="rect">
            <a:avLst/>
          </a:prstGeom>
        </p:spPr>
      </p:pic>
      <p:sp>
        <p:nvSpPr>
          <p:cNvPr id="5" name="TextBox 4">
            <a:extLst>
              <a:ext uri="{FF2B5EF4-FFF2-40B4-BE49-F238E27FC236}">
                <a16:creationId xmlns:a16="http://schemas.microsoft.com/office/drawing/2014/main" id="{E5922646-4A39-0109-6B57-80AC83D67356}"/>
              </a:ext>
            </a:extLst>
          </p:cNvPr>
          <p:cNvSpPr txBox="1"/>
          <p:nvPr/>
        </p:nvSpPr>
        <p:spPr>
          <a:xfrm>
            <a:off x="2952206" y="6519446"/>
            <a:ext cx="9555479"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Taken from Repeat After Me by Maki </a:t>
            </a:r>
            <a:r>
              <a:rPr lang="en-US" sz="1600" dirty="0" err="1">
                <a:latin typeface="Arial" panose="020B0604020202020204" pitchFamily="34" charset="0"/>
                <a:cs typeface="Arial" panose="020B0604020202020204" pitchFamily="34" charset="0"/>
              </a:rPr>
              <a:t>Naro</a:t>
            </a:r>
            <a:r>
              <a:rPr lang="en-US" sz="1600" dirty="0">
                <a:latin typeface="Arial" panose="020B0604020202020204" pitchFamily="34" charset="0"/>
                <a:cs typeface="Arial" panose="020B0604020202020204" pitchFamily="34" charset="0"/>
              </a:rPr>
              <a:t>. Published by The Nib. https://</a:t>
            </a:r>
            <a:r>
              <a:rPr lang="en-US" sz="1600" dirty="0" err="1">
                <a:latin typeface="Arial" panose="020B0604020202020204" pitchFamily="34" charset="0"/>
                <a:cs typeface="Arial" panose="020B0604020202020204" pitchFamily="34" charset="0"/>
              </a:rPr>
              <a:t>thenib.com</a:t>
            </a:r>
            <a:r>
              <a:rPr lang="en-US" sz="1600" dirty="0">
                <a:latin typeface="Arial" panose="020B0604020202020204" pitchFamily="34" charset="0"/>
                <a:cs typeface="Arial" panose="020B0604020202020204" pitchFamily="34" charset="0"/>
              </a:rPr>
              <a:t>/repeat-after-me/</a:t>
            </a:r>
          </a:p>
        </p:txBody>
      </p:sp>
      <p:sp>
        <p:nvSpPr>
          <p:cNvPr id="6" name="TextBox 5">
            <a:extLst>
              <a:ext uri="{FF2B5EF4-FFF2-40B4-BE49-F238E27FC236}">
                <a16:creationId xmlns:a16="http://schemas.microsoft.com/office/drawing/2014/main" id="{87E3A56D-5CBD-BDEB-C929-8CA38997F1AF}"/>
              </a:ext>
            </a:extLst>
          </p:cNvPr>
          <p:cNvSpPr txBox="1"/>
          <p:nvPr/>
        </p:nvSpPr>
        <p:spPr>
          <a:xfrm>
            <a:off x="6569530" y="1166842"/>
            <a:ext cx="5148940" cy="4524315"/>
          </a:xfrm>
          <a:prstGeom prst="rect">
            <a:avLst/>
          </a:prstGeom>
          <a:solidFill>
            <a:schemeClr val="bg1"/>
          </a:solidFill>
          <a:ln w="38100">
            <a:solidFill>
              <a:schemeClr val="tx1"/>
            </a:solidFill>
          </a:ln>
        </p:spPr>
        <p:txBody>
          <a:bodyPr wrap="square" rtlCol="0">
            <a:spAutoFit/>
          </a:bodyPr>
          <a:lstStyle/>
          <a:p>
            <a:pPr algn="ctr"/>
            <a:r>
              <a:rPr lang="en-US" sz="3600" b="1" dirty="0">
                <a:latin typeface="Avenir Book" panose="02000503020000020003" pitchFamily="2" charset="0"/>
              </a:rPr>
              <a:t>Current academic structures have lead to more papers, but with incentives and research assessment being broken, it has not meant more rigorous science.</a:t>
            </a:r>
            <a:endParaRPr lang="en-US" sz="2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16098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972F-6BB2-604D-9D07-7E32E406C85F}"/>
              </a:ext>
            </a:extLst>
          </p:cNvPr>
          <p:cNvSpPr>
            <a:spLocks noGrp="1"/>
          </p:cNvSpPr>
          <p:nvPr>
            <p:ph type="title"/>
          </p:nvPr>
        </p:nvSpPr>
        <p:spPr/>
        <p:txBody>
          <a:bodyPr/>
          <a:lstStyle/>
          <a:p>
            <a:r>
              <a:rPr lang="en-US" dirty="0"/>
              <a:t>Is science self-correcting?</a:t>
            </a:r>
          </a:p>
        </p:txBody>
      </p:sp>
      <p:sp>
        <p:nvSpPr>
          <p:cNvPr id="3" name="Content Placeholder 2">
            <a:extLst>
              <a:ext uri="{FF2B5EF4-FFF2-40B4-BE49-F238E27FC236}">
                <a16:creationId xmlns:a16="http://schemas.microsoft.com/office/drawing/2014/main" id="{77153D9C-2FD3-BF46-8678-A4F0C6B6C6CB}"/>
              </a:ext>
            </a:extLst>
          </p:cNvPr>
          <p:cNvSpPr>
            <a:spLocks noGrp="1"/>
          </p:cNvSpPr>
          <p:nvPr>
            <p:ph idx="1"/>
          </p:nvPr>
        </p:nvSpPr>
        <p:spPr/>
        <p:txBody>
          <a:bodyPr/>
          <a:lstStyle/>
          <a:p>
            <a:r>
              <a:rPr lang="en-US" dirty="0"/>
              <a:t>Psychology researchers realize that decisions made on statistical analysis can introduce bias and </a:t>
            </a:r>
            <a:r>
              <a:rPr lang="en-US" b="1" dirty="0">
                <a:solidFill>
                  <a:srgbClr val="810001"/>
                </a:solidFill>
              </a:rPr>
              <a:t>increase the likelihood of false positives</a:t>
            </a:r>
          </a:p>
          <a:p>
            <a:r>
              <a:rPr lang="en-US" dirty="0"/>
              <a:t>Large-scale replication efforts </a:t>
            </a:r>
            <a:r>
              <a:rPr lang="en-US" b="1" dirty="0">
                <a:solidFill>
                  <a:srgbClr val="810001"/>
                </a:solidFill>
              </a:rPr>
              <a:t>fail to replicate most </a:t>
            </a:r>
            <a:r>
              <a:rPr lang="en-US" dirty="0"/>
              <a:t>published findings </a:t>
            </a:r>
          </a:p>
          <a:p>
            <a:pPr lvl="1"/>
            <a:r>
              <a:rPr lang="en-US" dirty="0"/>
              <a:t>When an effect is replicated, the effect size is typically smaller then reported</a:t>
            </a:r>
          </a:p>
          <a:p>
            <a:r>
              <a:rPr lang="en-US" dirty="0"/>
              <a:t>Scientists work within structures that incentivize producing research articles – leading to an increasing rate of article production</a:t>
            </a:r>
          </a:p>
          <a:p>
            <a:pPr lvl="1"/>
            <a:r>
              <a:rPr lang="en-US" b="1" dirty="0">
                <a:solidFill>
                  <a:srgbClr val="810100"/>
                </a:solidFill>
              </a:rPr>
              <a:t>Research quality and rigor appears to be diminished</a:t>
            </a:r>
            <a:r>
              <a:rPr lang="en-US" dirty="0"/>
              <a:t>, leading to more research issues and dampening positive impact on society</a:t>
            </a:r>
          </a:p>
        </p:txBody>
      </p:sp>
    </p:spTree>
    <p:extLst>
      <p:ext uri="{BB962C8B-B14F-4D97-AF65-F5344CB8AC3E}">
        <p14:creationId xmlns:p14="http://schemas.microsoft.com/office/powerpoint/2010/main" val="11503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5880-36A2-1B11-4BF6-B194B6BE6AF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98F273B-6671-1B7C-7117-4311822311B3}"/>
              </a:ext>
            </a:extLst>
          </p:cNvPr>
          <p:cNvPicPr>
            <a:picLocks noGrp="1" noChangeAspect="1"/>
          </p:cNvPicPr>
          <p:nvPr>
            <p:ph idx="1"/>
          </p:nvPr>
        </p:nvPicPr>
        <p:blipFill rotWithShape="1">
          <a:blip r:embed="rId2"/>
          <a:srcRect b="1147"/>
          <a:stretch/>
        </p:blipFill>
        <p:spPr>
          <a:xfrm>
            <a:off x="1524116" y="1278278"/>
            <a:ext cx="9143768" cy="4301444"/>
          </a:xfrm>
        </p:spPr>
      </p:pic>
      <p:sp>
        <p:nvSpPr>
          <p:cNvPr id="8" name="TextBox 7">
            <a:extLst>
              <a:ext uri="{FF2B5EF4-FFF2-40B4-BE49-F238E27FC236}">
                <a16:creationId xmlns:a16="http://schemas.microsoft.com/office/drawing/2014/main" id="{D3257AA6-2985-AB13-939C-89DF041A583E}"/>
              </a:ext>
            </a:extLst>
          </p:cNvPr>
          <p:cNvSpPr txBox="1"/>
          <p:nvPr/>
        </p:nvSpPr>
        <p:spPr>
          <a:xfrm>
            <a:off x="2965269" y="6486156"/>
            <a:ext cx="9555479"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Taken from Repeat After Me by Maki </a:t>
            </a:r>
            <a:r>
              <a:rPr lang="en-US" sz="1600" dirty="0" err="1">
                <a:latin typeface="Arial" panose="020B0604020202020204" pitchFamily="34" charset="0"/>
                <a:cs typeface="Arial" panose="020B0604020202020204" pitchFamily="34" charset="0"/>
              </a:rPr>
              <a:t>Naro</a:t>
            </a:r>
            <a:r>
              <a:rPr lang="en-US" sz="1600" dirty="0">
                <a:latin typeface="Arial" panose="020B0604020202020204" pitchFamily="34" charset="0"/>
                <a:cs typeface="Arial" panose="020B0604020202020204" pitchFamily="34" charset="0"/>
              </a:rPr>
              <a:t>. Published by The Nib. https://</a:t>
            </a:r>
            <a:r>
              <a:rPr lang="en-US" sz="1600" dirty="0" err="1">
                <a:latin typeface="Arial" panose="020B0604020202020204" pitchFamily="34" charset="0"/>
                <a:cs typeface="Arial" panose="020B0604020202020204" pitchFamily="34" charset="0"/>
              </a:rPr>
              <a:t>thenib.com</a:t>
            </a:r>
            <a:r>
              <a:rPr lang="en-US" sz="1600" dirty="0">
                <a:latin typeface="Arial" panose="020B0604020202020204" pitchFamily="34" charset="0"/>
                <a:cs typeface="Arial" panose="020B0604020202020204" pitchFamily="34" charset="0"/>
              </a:rPr>
              <a:t>/repeat-after-me/</a:t>
            </a:r>
          </a:p>
        </p:txBody>
      </p:sp>
      <p:sp>
        <p:nvSpPr>
          <p:cNvPr id="9" name="Rectangle 8">
            <a:extLst>
              <a:ext uri="{FF2B5EF4-FFF2-40B4-BE49-F238E27FC236}">
                <a16:creationId xmlns:a16="http://schemas.microsoft.com/office/drawing/2014/main" id="{7A52D8F0-DE52-7902-863C-24CE45A7CFBA}"/>
              </a:ext>
            </a:extLst>
          </p:cNvPr>
          <p:cNvSpPr/>
          <p:nvPr/>
        </p:nvSpPr>
        <p:spPr>
          <a:xfrm>
            <a:off x="4676503" y="1188720"/>
            <a:ext cx="5891348" cy="457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32856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3FDE-0477-8546-862B-D9D6AE275C24}"/>
              </a:ext>
            </a:extLst>
          </p:cNvPr>
          <p:cNvSpPr>
            <a:spLocks noGrp="1"/>
          </p:cNvSpPr>
          <p:nvPr>
            <p:ph type="title"/>
          </p:nvPr>
        </p:nvSpPr>
        <p:spPr/>
        <p:txBody>
          <a:bodyPr/>
          <a:lstStyle/>
          <a:p>
            <a:r>
              <a:rPr lang="en-US" dirty="0"/>
              <a:t>The </a:t>
            </a:r>
            <a:r>
              <a:rPr lang="en-US" dirty="0">
                <a:solidFill>
                  <a:srgbClr val="810001"/>
                </a:solidFill>
              </a:rPr>
              <a:t>credibility revolution</a:t>
            </a:r>
          </a:p>
        </p:txBody>
      </p:sp>
      <p:sp>
        <p:nvSpPr>
          <p:cNvPr id="3" name="Content Placeholder 2">
            <a:extLst>
              <a:ext uri="{FF2B5EF4-FFF2-40B4-BE49-F238E27FC236}">
                <a16:creationId xmlns:a16="http://schemas.microsoft.com/office/drawing/2014/main" id="{540F1F6A-B8C1-0A4C-A95B-CF3153F675BF}"/>
              </a:ext>
            </a:extLst>
          </p:cNvPr>
          <p:cNvSpPr>
            <a:spLocks noGrp="1"/>
          </p:cNvSpPr>
          <p:nvPr>
            <p:ph idx="1"/>
          </p:nvPr>
        </p:nvSpPr>
        <p:spPr>
          <a:xfrm>
            <a:off x="140676" y="1340612"/>
            <a:ext cx="7651602" cy="4884341"/>
          </a:xfrm>
        </p:spPr>
        <p:txBody>
          <a:bodyPr/>
          <a:lstStyle/>
          <a:p>
            <a:r>
              <a:rPr lang="en-US" dirty="0"/>
              <a:t>In the words of </a:t>
            </a:r>
            <a:r>
              <a:rPr lang="en-US" dirty="0" err="1">
                <a:solidFill>
                  <a:srgbClr val="810001"/>
                </a:solidFill>
              </a:rPr>
              <a:t>Simine</a:t>
            </a:r>
            <a:r>
              <a:rPr lang="en-US" dirty="0">
                <a:solidFill>
                  <a:srgbClr val="810001"/>
                </a:solidFill>
              </a:rPr>
              <a:t> </a:t>
            </a:r>
            <a:r>
              <a:rPr lang="en-US" dirty="0" err="1">
                <a:solidFill>
                  <a:srgbClr val="810001"/>
                </a:solidFill>
              </a:rPr>
              <a:t>Vazire</a:t>
            </a:r>
            <a:r>
              <a:rPr lang="en-US" dirty="0"/>
              <a:t>, founder of the Society for Improvement of Psychological Science:</a:t>
            </a:r>
          </a:p>
          <a:p>
            <a:pPr lvl="1"/>
            <a:r>
              <a:rPr lang="en-US" dirty="0"/>
              <a:t>A “</a:t>
            </a:r>
            <a:r>
              <a:rPr lang="en-US" i="1" dirty="0"/>
              <a:t>crisis</a:t>
            </a:r>
            <a:r>
              <a:rPr lang="en-US" dirty="0"/>
              <a:t> implies we are at a loss for solutions, when in fact we have identified many ways to improve science’s credibility.” </a:t>
            </a:r>
          </a:p>
          <a:p>
            <a:pPr lvl="1"/>
            <a:endParaRPr lang="en-US" dirty="0"/>
          </a:p>
          <a:p>
            <a:r>
              <a:rPr lang="en-US" dirty="0"/>
              <a:t>Many scientists are actively working on solving the current problems!</a:t>
            </a:r>
          </a:p>
        </p:txBody>
      </p:sp>
      <p:sp>
        <p:nvSpPr>
          <p:cNvPr id="4" name="Rectangle 3">
            <a:extLst>
              <a:ext uri="{FF2B5EF4-FFF2-40B4-BE49-F238E27FC236}">
                <a16:creationId xmlns:a16="http://schemas.microsoft.com/office/drawing/2014/main" id="{C3CB5D86-54A6-C04C-848F-69FA4DC14AFC}"/>
              </a:ext>
            </a:extLst>
          </p:cNvPr>
          <p:cNvSpPr/>
          <p:nvPr/>
        </p:nvSpPr>
        <p:spPr>
          <a:xfrm>
            <a:off x="33232" y="6092699"/>
            <a:ext cx="11676182" cy="738664"/>
          </a:xfrm>
          <a:prstGeom prst="rect">
            <a:avLst/>
          </a:prstGeom>
        </p:spPr>
        <p:txBody>
          <a:bodyPr wrap="square">
            <a:spAutoFit/>
          </a:bodyPr>
          <a:lstStyle/>
          <a:p>
            <a:r>
              <a:rPr lang="en-AU" sz="1400" b="0" i="0" dirty="0" err="1">
                <a:solidFill>
                  <a:srgbClr val="222222"/>
                </a:solidFill>
                <a:effectLst/>
                <a:latin typeface="Avenir Book" panose="02000503020000020003" pitchFamily="2" charset="0"/>
              </a:rPr>
              <a:t>Vazire</a:t>
            </a:r>
            <a:r>
              <a:rPr lang="en-AU" sz="1400" b="0" i="0" dirty="0">
                <a:solidFill>
                  <a:srgbClr val="222222"/>
                </a:solidFill>
                <a:effectLst/>
                <a:latin typeface="Avenir Book" panose="02000503020000020003" pitchFamily="2" charset="0"/>
              </a:rPr>
              <a:t>, S. (2018). Implications of the credibility revolution for productivity, creativity, and progress. </a:t>
            </a:r>
            <a:r>
              <a:rPr lang="en-AU" sz="1400" b="0" i="1" dirty="0">
                <a:solidFill>
                  <a:srgbClr val="222222"/>
                </a:solidFill>
                <a:effectLst/>
                <a:latin typeface="Avenir Book" panose="02000503020000020003" pitchFamily="2" charset="0"/>
              </a:rPr>
              <a:t>Perspectives on Psychological Science</a:t>
            </a:r>
            <a:r>
              <a:rPr lang="en-AU" sz="1400" b="0" i="0" dirty="0">
                <a:solidFill>
                  <a:srgbClr val="222222"/>
                </a:solidFill>
                <a:effectLst/>
                <a:latin typeface="Avenir Book" panose="02000503020000020003" pitchFamily="2" charset="0"/>
              </a:rPr>
              <a:t>, </a:t>
            </a:r>
            <a:r>
              <a:rPr lang="en-AU" sz="1400" b="0" i="1" dirty="0">
                <a:solidFill>
                  <a:srgbClr val="222222"/>
                </a:solidFill>
                <a:effectLst/>
                <a:latin typeface="Avenir Book" panose="02000503020000020003" pitchFamily="2" charset="0"/>
              </a:rPr>
              <a:t>13</a:t>
            </a:r>
            <a:r>
              <a:rPr lang="en-AU" sz="1400" b="0" i="0" dirty="0">
                <a:solidFill>
                  <a:srgbClr val="222222"/>
                </a:solidFill>
                <a:effectLst/>
                <a:latin typeface="Avenir Book" panose="02000503020000020003" pitchFamily="2" charset="0"/>
              </a:rPr>
              <a:t>(4), 411-417.</a:t>
            </a:r>
          </a:p>
          <a:p>
            <a:r>
              <a:rPr lang="en-US" sz="1400" dirty="0">
                <a:latin typeface="Avenir Book" panose="02000503020000020003" pitchFamily="2" charset="0"/>
              </a:rPr>
              <a:t>Comic panel from Repeat After Me by Maki </a:t>
            </a:r>
            <a:r>
              <a:rPr lang="en-US" sz="1400" dirty="0" err="1">
                <a:latin typeface="Avenir Book" panose="02000503020000020003" pitchFamily="2" charset="0"/>
              </a:rPr>
              <a:t>Naro</a:t>
            </a:r>
            <a:r>
              <a:rPr lang="en-US" sz="1400" dirty="0">
                <a:latin typeface="Avenir Book" panose="02000503020000020003" pitchFamily="2" charset="0"/>
              </a:rPr>
              <a:t> from The Nib – https://</a:t>
            </a:r>
            <a:r>
              <a:rPr lang="en-US" sz="1400" dirty="0" err="1">
                <a:latin typeface="Avenir Book" panose="02000503020000020003" pitchFamily="2" charset="0"/>
              </a:rPr>
              <a:t>www.thenib.com</a:t>
            </a:r>
            <a:r>
              <a:rPr lang="en-US" sz="1400" dirty="0">
                <a:latin typeface="Avenir Book" panose="02000503020000020003" pitchFamily="2" charset="0"/>
              </a:rPr>
              <a:t>/repeat-after-me</a:t>
            </a:r>
          </a:p>
        </p:txBody>
      </p:sp>
      <p:pic>
        <p:nvPicPr>
          <p:cNvPr id="5" name="Picture 4">
            <a:extLst>
              <a:ext uri="{FF2B5EF4-FFF2-40B4-BE49-F238E27FC236}">
                <a16:creationId xmlns:a16="http://schemas.microsoft.com/office/drawing/2014/main" id="{3ABC1864-760D-7C4F-883E-1C0F5909B2C0}"/>
              </a:ext>
            </a:extLst>
          </p:cNvPr>
          <p:cNvPicPr>
            <a:picLocks noChangeAspect="1"/>
          </p:cNvPicPr>
          <p:nvPr/>
        </p:nvPicPr>
        <p:blipFill>
          <a:blip r:embed="rId2"/>
          <a:stretch>
            <a:fillRect/>
          </a:stretch>
        </p:blipFill>
        <p:spPr>
          <a:xfrm>
            <a:off x="7398408" y="2233382"/>
            <a:ext cx="4800600" cy="3098800"/>
          </a:xfrm>
          <a:prstGeom prst="rect">
            <a:avLst/>
          </a:prstGeom>
        </p:spPr>
      </p:pic>
      <p:cxnSp>
        <p:nvCxnSpPr>
          <p:cNvPr id="14" name="Straight Arrow Connector 13">
            <a:extLst>
              <a:ext uri="{FF2B5EF4-FFF2-40B4-BE49-F238E27FC236}">
                <a16:creationId xmlns:a16="http://schemas.microsoft.com/office/drawing/2014/main" id="{B662E7DF-EFE9-5441-9CC9-2D2913B13D1E}"/>
              </a:ext>
            </a:extLst>
          </p:cNvPr>
          <p:cNvCxnSpPr/>
          <p:nvPr/>
        </p:nvCxnSpPr>
        <p:spPr>
          <a:xfrm>
            <a:off x="7398408" y="1759226"/>
            <a:ext cx="437322" cy="474156"/>
          </a:xfrm>
          <a:prstGeom prst="straightConnector1">
            <a:avLst/>
          </a:prstGeom>
          <a:ln w="12700">
            <a:solidFill>
              <a:srgbClr val="81000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27515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C2A-F84F-4844-B6EE-E0F5CE80A172}"/>
              </a:ext>
            </a:extLst>
          </p:cNvPr>
          <p:cNvSpPr>
            <a:spLocks noGrp="1"/>
          </p:cNvSpPr>
          <p:nvPr>
            <p:ph type="title"/>
          </p:nvPr>
        </p:nvSpPr>
        <p:spPr/>
        <p:txBody>
          <a:bodyPr>
            <a:normAutofit/>
          </a:bodyPr>
          <a:lstStyle/>
          <a:p>
            <a:r>
              <a:rPr lang="en-US" dirty="0"/>
              <a:t>The </a:t>
            </a:r>
            <a:r>
              <a:rPr lang="en-US" b="1" dirty="0">
                <a:solidFill>
                  <a:srgbClr val="0D4D6B"/>
                </a:solidFill>
              </a:rPr>
              <a:t>Open Science </a:t>
            </a:r>
            <a:r>
              <a:rPr lang="en-US" dirty="0"/>
              <a:t>movement</a:t>
            </a:r>
          </a:p>
        </p:txBody>
      </p:sp>
      <p:sp>
        <p:nvSpPr>
          <p:cNvPr id="3" name="Content Placeholder 2">
            <a:extLst>
              <a:ext uri="{FF2B5EF4-FFF2-40B4-BE49-F238E27FC236}">
                <a16:creationId xmlns:a16="http://schemas.microsoft.com/office/drawing/2014/main" id="{CD1E8E22-EE5E-534F-8EF9-54CC6B42B7E0}"/>
              </a:ext>
            </a:extLst>
          </p:cNvPr>
          <p:cNvSpPr>
            <a:spLocks noGrp="1"/>
          </p:cNvSpPr>
          <p:nvPr>
            <p:ph idx="1"/>
          </p:nvPr>
        </p:nvSpPr>
        <p:spPr>
          <a:xfrm>
            <a:off x="0" y="1169411"/>
            <a:ext cx="11921924" cy="4892992"/>
          </a:xfrm>
        </p:spPr>
        <p:txBody>
          <a:bodyPr>
            <a:normAutofit/>
          </a:bodyPr>
          <a:lstStyle/>
          <a:p>
            <a:r>
              <a:rPr lang="en-US" dirty="0"/>
              <a:t>“An umbrella term used to refer to the concepts of </a:t>
            </a:r>
            <a:r>
              <a:rPr lang="en-US" b="1" dirty="0">
                <a:solidFill>
                  <a:srgbClr val="0D4D6B"/>
                </a:solidFill>
              </a:rPr>
              <a:t>openness, transparency, rigor, reproducibility, replicability, and accumulation of knowledge</a:t>
            </a:r>
            <a:r>
              <a:rPr lang="en-US" dirty="0"/>
              <a:t>, which are considered fundamental features of science” (</a:t>
            </a:r>
            <a:r>
              <a:rPr lang="en-US" dirty="0" err="1"/>
              <a:t>Crüwell</a:t>
            </a:r>
            <a:r>
              <a:rPr lang="en-US" dirty="0"/>
              <a:t> et al., 2018)</a:t>
            </a:r>
          </a:p>
          <a:p>
            <a:endParaRPr lang="en-US" dirty="0"/>
          </a:p>
          <a:p>
            <a:r>
              <a:rPr lang="en-US" dirty="0"/>
              <a:t>A rapidly growing and evolving movement that has had (and continues to have) a long-lasting effect on how science is being done!</a:t>
            </a:r>
          </a:p>
        </p:txBody>
      </p:sp>
      <p:sp>
        <p:nvSpPr>
          <p:cNvPr id="4" name="Rectangle 3">
            <a:extLst>
              <a:ext uri="{FF2B5EF4-FFF2-40B4-BE49-F238E27FC236}">
                <a16:creationId xmlns:a16="http://schemas.microsoft.com/office/drawing/2014/main" id="{E226532A-B59D-2744-9D67-41E2542E0A4A}"/>
              </a:ext>
            </a:extLst>
          </p:cNvPr>
          <p:cNvSpPr/>
          <p:nvPr/>
        </p:nvSpPr>
        <p:spPr>
          <a:xfrm>
            <a:off x="0" y="6334780"/>
            <a:ext cx="11558588" cy="523220"/>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Crüwell</a:t>
            </a:r>
            <a:r>
              <a:rPr lang="en-US" sz="1400" dirty="0">
                <a:latin typeface="Arial" panose="020B0604020202020204" pitchFamily="34" charset="0"/>
                <a:cs typeface="Arial" panose="020B0604020202020204" pitchFamily="34" charset="0"/>
              </a:rPr>
              <a:t>, S., van </a:t>
            </a:r>
            <a:r>
              <a:rPr lang="en-US" sz="1400" dirty="0" err="1">
                <a:latin typeface="Arial" panose="020B0604020202020204" pitchFamily="34" charset="0"/>
                <a:cs typeface="Arial" panose="020B0604020202020204" pitchFamily="34" charset="0"/>
              </a:rPr>
              <a:t>Doorn</a:t>
            </a:r>
            <a:r>
              <a:rPr lang="en-US" sz="1400" dirty="0">
                <a:latin typeface="Arial" panose="020B0604020202020204" pitchFamily="34" charset="0"/>
                <a:cs typeface="Arial" panose="020B0604020202020204" pitchFamily="34" charset="0"/>
              </a:rPr>
              <a:t>, J., </a:t>
            </a:r>
            <a:r>
              <a:rPr lang="en-US" sz="1400" dirty="0" err="1">
                <a:latin typeface="Arial" panose="020B0604020202020204" pitchFamily="34" charset="0"/>
                <a:cs typeface="Arial" panose="020B0604020202020204" pitchFamily="34" charset="0"/>
              </a:rPr>
              <a:t>Etz</a:t>
            </a:r>
            <a:r>
              <a:rPr lang="en-US" sz="1400" dirty="0">
                <a:latin typeface="Arial" panose="020B0604020202020204" pitchFamily="34" charset="0"/>
                <a:cs typeface="Arial" panose="020B0604020202020204" pitchFamily="34" charset="0"/>
              </a:rPr>
              <a:t>, A., </a:t>
            </a:r>
            <a:r>
              <a:rPr lang="en-US" sz="1400" dirty="0" err="1">
                <a:latin typeface="Arial" panose="020B0604020202020204" pitchFamily="34" charset="0"/>
                <a:cs typeface="Arial" panose="020B0604020202020204" pitchFamily="34" charset="0"/>
              </a:rPr>
              <a:t>Makel</a:t>
            </a:r>
            <a:r>
              <a:rPr lang="en-US" sz="1400" dirty="0">
                <a:latin typeface="Arial" panose="020B0604020202020204" pitchFamily="34" charset="0"/>
                <a:cs typeface="Arial" panose="020B0604020202020204" pitchFamily="34" charset="0"/>
              </a:rPr>
              <a:t>, M. C., </a:t>
            </a:r>
            <a:r>
              <a:rPr lang="en-US" sz="1400" dirty="0" err="1">
                <a:latin typeface="Arial" panose="020B0604020202020204" pitchFamily="34" charset="0"/>
                <a:cs typeface="Arial" panose="020B0604020202020204" pitchFamily="34" charset="0"/>
              </a:rPr>
              <a:t>Moshontz</a:t>
            </a:r>
            <a:r>
              <a:rPr lang="en-US" sz="1400" dirty="0">
                <a:latin typeface="Arial" panose="020B0604020202020204" pitchFamily="34" charset="0"/>
                <a:cs typeface="Arial" panose="020B0604020202020204" pitchFamily="34" charset="0"/>
              </a:rPr>
              <a:t>, H., </a:t>
            </a:r>
            <a:r>
              <a:rPr lang="en-US" sz="1400" dirty="0" err="1">
                <a:latin typeface="Arial" panose="020B0604020202020204" pitchFamily="34" charset="0"/>
                <a:cs typeface="Arial" panose="020B0604020202020204" pitchFamily="34" charset="0"/>
              </a:rPr>
              <a:t>Niebaum</a:t>
            </a:r>
            <a:r>
              <a:rPr lang="en-US" sz="1400" dirty="0">
                <a:latin typeface="Arial" panose="020B0604020202020204" pitchFamily="34" charset="0"/>
                <a:cs typeface="Arial" panose="020B0604020202020204" pitchFamily="34" charset="0"/>
              </a:rPr>
              <a:t>, J. C., </a:t>
            </a:r>
            <a:r>
              <a:rPr lang="en-US" sz="1400" dirty="0" err="1">
                <a:latin typeface="Arial" panose="020B0604020202020204" pitchFamily="34" charset="0"/>
                <a:cs typeface="Arial" panose="020B0604020202020204" pitchFamily="34" charset="0"/>
              </a:rPr>
              <a:t>Orben</a:t>
            </a:r>
            <a:r>
              <a:rPr lang="en-US" sz="1400" dirty="0">
                <a:latin typeface="Arial" panose="020B0604020202020204" pitchFamily="34" charset="0"/>
                <a:cs typeface="Arial" panose="020B0604020202020204" pitchFamily="34" charset="0"/>
              </a:rPr>
              <a:t>, A., Parsons, S., &amp; Schulte-</a:t>
            </a:r>
            <a:r>
              <a:rPr lang="en-US" sz="1400" dirty="0" err="1">
                <a:latin typeface="Arial" panose="020B0604020202020204" pitchFamily="34" charset="0"/>
                <a:cs typeface="Arial" panose="020B0604020202020204" pitchFamily="34" charset="0"/>
              </a:rPr>
              <a:t>Mecklenbeck</a:t>
            </a:r>
            <a:r>
              <a:rPr lang="en-US" sz="1400" dirty="0">
                <a:latin typeface="Arial" panose="020B0604020202020204" pitchFamily="34" charset="0"/>
                <a:cs typeface="Arial" panose="020B0604020202020204" pitchFamily="34" charset="0"/>
              </a:rPr>
              <a:t>, M. (2018). 7 Easy Steps to Open Science: An Annotated Reading List. </a:t>
            </a:r>
            <a:r>
              <a:rPr lang="en-US" sz="1400" dirty="0">
                <a:latin typeface="Arial" panose="020B0604020202020204" pitchFamily="34" charset="0"/>
                <a:cs typeface="Arial" panose="020B0604020202020204" pitchFamily="34" charset="0"/>
                <a:hlinkClick r:id="rId3"/>
              </a:rPr>
              <a:t>https://doi.org/10.31234/osf.io/cfzyx</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0205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F8DA-A543-FC4D-9CAC-E7903CF27C58}"/>
              </a:ext>
            </a:extLst>
          </p:cNvPr>
          <p:cNvSpPr>
            <a:spLocks noGrp="1"/>
          </p:cNvSpPr>
          <p:nvPr>
            <p:ph type="title"/>
          </p:nvPr>
        </p:nvSpPr>
        <p:spPr/>
        <p:txBody>
          <a:bodyPr/>
          <a:lstStyle/>
          <a:p>
            <a:r>
              <a:rPr lang="en-US" dirty="0">
                <a:solidFill>
                  <a:schemeClr val="accent5">
                    <a:lumMod val="50000"/>
                  </a:schemeClr>
                </a:solidFill>
              </a:rPr>
              <a:t>Preregistration</a:t>
            </a:r>
            <a:r>
              <a:rPr lang="en-US" dirty="0"/>
              <a:t> and </a:t>
            </a:r>
            <a:r>
              <a:rPr lang="en-US" dirty="0">
                <a:solidFill>
                  <a:schemeClr val="accent5">
                    <a:lumMod val="50000"/>
                  </a:schemeClr>
                </a:solidFill>
              </a:rPr>
              <a:t>Registered Reports</a:t>
            </a:r>
          </a:p>
        </p:txBody>
      </p:sp>
      <p:sp>
        <p:nvSpPr>
          <p:cNvPr id="3" name="Content Placeholder 2">
            <a:extLst>
              <a:ext uri="{FF2B5EF4-FFF2-40B4-BE49-F238E27FC236}">
                <a16:creationId xmlns:a16="http://schemas.microsoft.com/office/drawing/2014/main" id="{AF7835DB-126C-5B4D-8C5E-C9719A5EF19B}"/>
              </a:ext>
            </a:extLst>
          </p:cNvPr>
          <p:cNvSpPr>
            <a:spLocks noGrp="1"/>
          </p:cNvSpPr>
          <p:nvPr>
            <p:ph idx="1"/>
          </p:nvPr>
        </p:nvSpPr>
        <p:spPr/>
        <p:txBody>
          <a:bodyPr>
            <a:normAutofit lnSpcReduction="10000"/>
          </a:bodyPr>
          <a:lstStyle/>
          <a:p>
            <a:r>
              <a:rPr lang="en-US" dirty="0"/>
              <a:t>Preregistration involves </a:t>
            </a:r>
            <a:r>
              <a:rPr lang="en-US" dirty="0">
                <a:solidFill>
                  <a:schemeClr val="accent5">
                    <a:lumMod val="50000"/>
                  </a:schemeClr>
                </a:solidFill>
              </a:rPr>
              <a:t>publicly posting </a:t>
            </a:r>
            <a:r>
              <a:rPr lang="en-US" dirty="0"/>
              <a:t>the research question, hypotheses, design, planned analysis before the data is collected (or examined)</a:t>
            </a:r>
          </a:p>
          <a:p>
            <a:pPr lvl="1"/>
            <a:r>
              <a:rPr lang="en-US" dirty="0"/>
              <a:t>Hosted on </a:t>
            </a:r>
            <a:r>
              <a:rPr lang="en-US" dirty="0" err="1"/>
              <a:t>AsPredicted.org</a:t>
            </a:r>
            <a:r>
              <a:rPr lang="en-US" dirty="0"/>
              <a:t> or Open Science Framework and others!</a:t>
            </a:r>
          </a:p>
          <a:p>
            <a:pPr lvl="1"/>
            <a:r>
              <a:rPr lang="en-US" dirty="0"/>
              <a:t>Brings transparency to the researchers’ design and analysis decisions, combating researcher bias, analytical flexibility and p-hacking</a:t>
            </a:r>
          </a:p>
          <a:p>
            <a:pPr lvl="1"/>
            <a:endParaRPr lang="en-US" dirty="0"/>
          </a:p>
          <a:p>
            <a:r>
              <a:rPr lang="en-US" dirty="0"/>
              <a:t>Registered Reports are a </a:t>
            </a:r>
            <a:r>
              <a:rPr lang="en-US" dirty="0">
                <a:solidFill>
                  <a:schemeClr val="accent5">
                    <a:lumMod val="50000"/>
                  </a:schemeClr>
                </a:solidFill>
              </a:rPr>
              <a:t>new publishing format </a:t>
            </a:r>
            <a:r>
              <a:rPr lang="en-US" dirty="0"/>
              <a:t>where the study design is peer-reviewed and accepted in-principle (</a:t>
            </a:r>
            <a:r>
              <a:rPr lang="en-AU" dirty="0"/>
              <a:t>Chambers et al., 2015)</a:t>
            </a:r>
            <a:endParaRPr lang="en-US" dirty="0"/>
          </a:p>
          <a:p>
            <a:pPr lvl="1"/>
            <a:r>
              <a:rPr lang="en-US" dirty="0"/>
              <a:t>This combats </a:t>
            </a:r>
            <a:r>
              <a:rPr lang="en-US" dirty="0">
                <a:solidFill>
                  <a:schemeClr val="accent5">
                    <a:lumMod val="50000"/>
                  </a:schemeClr>
                </a:solidFill>
              </a:rPr>
              <a:t>publication bias </a:t>
            </a:r>
            <a:r>
              <a:rPr lang="en-US" dirty="0"/>
              <a:t>– the notion that positive results are most worth publishing – and shifts focus to rigor and methodology away from the findings</a:t>
            </a:r>
          </a:p>
        </p:txBody>
      </p:sp>
      <p:sp>
        <p:nvSpPr>
          <p:cNvPr id="4" name="TextBox 3">
            <a:extLst>
              <a:ext uri="{FF2B5EF4-FFF2-40B4-BE49-F238E27FC236}">
                <a16:creationId xmlns:a16="http://schemas.microsoft.com/office/drawing/2014/main" id="{D7B54D63-8538-9A48-B3A5-F4F47826EFD8}"/>
              </a:ext>
            </a:extLst>
          </p:cNvPr>
          <p:cNvSpPr txBox="1"/>
          <p:nvPr/>
        </p:nvSpPr>
        <p:spPr>
          <a:xfrm>
            <a:off x="-11719" y="6119336"/>
            <a:ext cx="12063044" cy="738664"/>
          </a:xfrm>
          <a:prstGeom prst="rect">
            <a:avLst/>
          </a:prstGeom>
          <a:noFill/>
        </p:spPr>
        <p:txBody>
          <a:bodyPr wrap="square" rtlCol="0">
            <a:spAutoFit/>
          </a:bodyPr>
          <a:lstStyle/>
          <a:p>
            <a:r>
              <a:rPr lang="en-AU" sz="1400" dirty="0">
                <a:latin typeface="Avenir Book" panose="02000503020000020003" pitchFamily="2" charset="0"/>
              </a:rPr>
              <a:t>Chambers, C. D., Dienes, Z., McIntosh, R. D., </a:t>
            </a:r>
            <a:r>
              <a:rPr lang="en-AU" sz="1400" dirty="0" err="1">
                <a:latin typeface="Avenir Book" panose="02000503020000020003" pitchFamily="2" charset="0"/>
              </a:rPr>
              <a:t>Rotshtein</a:t>
            </a:r>
            <a:r>
              <a:rPr lang="en-AU" sz="1400" dirty="0">
                <a:latin typeface="Avenir Book" panose="02000503020000020003" pitchFamily="2" charset="0"/>
              </a:rPr>
              <a:t>, P., &amp; </a:t>
            </a:r>
            <a:r>
              <a:rPr lang="en-AU" sz="1400" dirty="0" err="1">
                <a:latin typeface="Avenir Book" panose="02000503020000020003" pitchFamily="2" charset="0"/>
              </a:rPr>
              <a:t>Willmes</a:t>
            </a:r>
            <a:r>
              <a:rPr lang="en-AU" sz="1400" dirty="0">
                <a:latin typeface="Avenir Book" panose="02000503020000020003" pitchFamily="2" charset="0"/>
              </a:rPr>
              <a:t>, K. (2015). Registered reports: realigning incentives in scientific publishing. </a:t>
            </a:r>
            <a:r>
              <a:rPr lang="en-AU" sz="1400" i="1" dirty="0">
                <a:latin typeface="Avenir Book" panose="02000503020000020003" pitchFamily="2" charset="0"/>
              </a:rPr>
              <a:t>Cortex</a:t>
            </a:r>
            <a:r>
              <a:rPr lang="en-AU" sz="1400" dirty="0">
                <a:latin typeface="Avenir Book" panose="02000503020000020003" pitchFamily="2" charset="0"/>
              </a:rPr>
              <a:t>, </a:t>
            </a:r>
            <a:r>
              <a:rPr lang="en-AU" sz="1400" i="1" dirty="0">
                <a:latin typeface="Avenir Book" panose="02000503020000020003" pitchFamily="2" charset="0"/>
              </a:rPr>
              <a:t>66</a:t>
            </a:r>
            <a:r>
              <a:rPr lang="en-AU" sz="1400" dirty="0">
                <a:latin typeface="Avenir Book" panose="02000503020000020003" pitchFamily="2" charset="0"/>
              </a:rPr>
              <a:t>, A1-A2.</a:t>
            </a:r>
            <a:br>
              <a:rPr lang="en-AU" sz="1400" dirty="0">
                <a:latin typeface="Avenir Book" panose="02000503020000020003" pitchFamily="2" charset="0"/>
              </a:rPr>
            </a:br>
            <a:r>
              <a:rPr lang="en-US" sz="1400" dirty="0">
                <a:latin typeface="Avenir Book" panose="02000503020000020003" pitchFamily="2" charset="0"/>
              </a:rPr>
              <a:t>For a glossary of Open Scholarship terms, see </a:t>
            </a:r>
            <a:r>
              <a:rPr lang="en-US" sz="1400" dirty="0">
                <a:latin typeface="Avenir Book" panose="02000503020000020003" pitchFamily="2" charset="0"/>
                <a:hlinkClick r:id="rId2"/>
              </a:rPr>
              <a:t>https://forrt.org/glossary</a:t>
            </a:r>
            <a:r>
              <a:rPr lang="en-US" sz="1400" dirty="0">
                <a:latin typeface="Avenir Book" panose="02000503020000020003" pitchFamily="2" charset="0"/>
              </a:rPr>
              <a:t> by the Framework for Open and Reproducible Research Training</a:t>
            </a:r>
          </a:p>
        </p:txBody>
      </p:sp>
    </p:spTree>
    <p:extLst>
      <p:ext uri="{BB962C8B-B14F-4D97-AF65-F5344CB8AC3E}">
        <p14:creationId xmlns:p14="http://schemas.microsoft.com/office/powerpoint/2010/main" val="261389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6850-BD32-194D-939A-4AFD7FDF1520}"/>
              </a:ext>
            </a:extLst>
          </p:cNvPr>
          <p:cNvSpPr>
            <a:spLocks noGrp="1"/>
          </p:cNvSpPr>
          <p:nvPr>
            <p:ph type="title"/>
          </p:nvPr>
        </p:nvSpPr>
        <p:spPr/>
        <p:txBody>
          <a:bodyPr/>
          <a:lstStyle/>
          <a:p>
            <a:r>
              <a:rPr lang="en-US" dirty="0"/>
              <a:t>It is working!</a:t>
            </a:r>
          </a:p>
        </p:txBody>
      </p:sp>
      <p:sp>
        <p:nvSpPr>
          <p:cNvPr id="3" name="Content Placeholder 2">
            <a:extLst>
              <a:ext uri="{FF2B5EF4-FFF2-40B4-BE49-F238E27FC236}">
                <a16:creationId xmlns:a16="http://schemas.microsoft.com/office/drawing/2014/main" id="{C8CB0DCB-DE9D-1540-9A76-4284068354B0}"/>
              </a:ext>
            </a:extLst>
          </p:cNvPr>
          <p:cNvSpPr>
            <a:spLocks noGrp="1"/>
          </p:cNvSpPr>
          <p:nvPr>
            <p:ph idx="1"/>
          </p:nvPr>
        </p:nvSpPr>
        <p:spPr>
          <a:xfrm>
            <a:off x="140675" y="1340612"/>
            <a:ext cx="7133885" cy="4884341"/>
          </a:xfrm>
        </p:spPr>
        <p:txBody>
          <a:bodyPr/>
          <a:lstStyle/>
          <a:p>
            <a:r>
              <a:rPr lang="en-US" dirty="0"/>
              <a:t>Registered Reports have substantially fewer positive results than the standard literature (Scheel, </a:t>
            </a:r>
            <a:r>
              <a:rPr lang="en-US" dirty="0" err="1"/>
              <a:t>Schijen</a:t>
            </a:r>
            <a:r>
              <a:rPr lang="en-US" dirty="0"/>
              <a:t> and </a:t>
            </a:r>
            <a:r>
              <a:rPr lang="en-US" dirty="0" err="1"/>
              <a:t>Lakens</a:t>
            </a:r>
            <a:r>
              <a:rPr lang="en-US" dirty="0"/>
              <a:t>, 2021)</a:t>
            </a:r>
          </a:p>
          <a:p>
            <a:pPr lvl="1"/>
            <a:r>
              <a:rPr lang="en-US" dirty="0"/>
              <a:t>Likely due to a reduction in publication bias and error inflation!</a:t>
            </a:r>
          </a:p>
        </p:txBody>
      </p:sp>
      <p:pic>
        <p:nvPicPr>
          <p:cNvPr id="5122" name="Picture 2" descr="&#10;                        figure&#10;                    ">
            <a:extLst>
              <a:ext uri="{FF2B5EF4-FFF2-40B4-BE49-F238E27FC236}">
                <a16:creationId xmlns:a16="http://schemas.microsoft.com/office/drawing/2014/main" id="{5DE56F66-757F-9148-A1E3-1A69FEBD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145" y="1551392"/>
            <a:ext cx="4668180" cy="44627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945AB7-DBEC-7B4B-BBB2-EE63AEEDC638}"/>
              </a:ext>
            </a:extLst>
          </p:cNvPr>
          <p:cNvSpPr/>
          <p:nvPr/>
        </p:nvSpPr>
        <p:spPr>
          <a:xfrm>
            <a:off x="0" y="6308340"/>
            <a:ext cx="11855110" cy="523220"/>
          </a:xfrm>
          <a:prstGeom prst="rect">
            <a:avLst/>
          </a:prstGeom>
        </p:spPr>
        <p:txBody>
          <a:bodyPr wrap="square">
            <a:spAutoFit/>
          </a:bodyPr>
          <a:lstStyle/>
          <a:p>
            <a:r>
              <a:rPr lang="en-AU" sz="1400" b="0" i="0" dirty="0">
                <a:solidFill>
                  <a:srgbClr val="222222"/>
                </a:solidFill>
                <a:effectLst/>
                <a:latin typeface="Avenir Book" panose="02000503020000020003" pitchFamily="2" charset="0"/>
              </a:rPr>
              <a:t>Scheel, A. M., </a:t>
            </a:r>
            <a:r>
              <a:rPr lang="en-AU" sz="1400" b="0" i="0" dirty="0" err="1">
                <a:solidFill>
                  <a:srgbClr val="222222"/>
                </a:solidFill>
                <a:effectLst/>
                <a:latin typeface="Avenir Book" panose="02000503020000020003" pitchFamily="2" charset="0"/>
              </a:rPr>
              <a:t>Schijen</a:t>
            </a:r>
            <a:r>
              <a:rPr lang="en-AU" sz="1400" b="0" i="0" dirty="0">
                <a:solidFill>
                  <a:srgbClr val="222222"/>
                </a:solidFill>
                <a:effectLst/>
                <a:latin typeface="Avenir Book" panose="02000503020000020003" pitchFamily="2" charset="0"/>
              </a:rPr>
              <a:t>, M. R., &amp; </a:t>
            </a:r>
            <a:r>
              <a:rPr lang="en-AU" sz="1400" b="0" i="0" dirty="0" err="1">
                <a:solidFill>
                  <a:srgbClr val="222222"/>
                </a:solidFill>
                <a:effectLst/>
                <a:latin typeface="Avenir Book" panose="02000503020000020003" pitchFamily="2" charset="0"/>
              </a:rPr>
              <a:t>Lakens</a:t>
            </a:r>
            <a:r>
              <a:rPr lang="en-AU" sz="1400" b="0" i="0" dirty="0">
                <a:solidFill>
                  <a:srgbClr val="222222"/>
                </a:solidFill>
                <a:effectLst/>
                <a:latin typeface="Avenir Book" panose="02000503020000020003" pitchFamily="2" charset="0"/>
              </a:rPr>
              <a:t>, D. (2021). An excess of positive results: Comparing the standard Psychology literature with Registered Reports. </a:t>
            </a:r>
            <a:r>
              <a:rPr lang="en-AU" sz="1400" b="0" i="1" dirty="0">
                <a:solidFill>
                  <a:srgbClr val="222222"/>
                </a:solidFill>
                <a:effectLst/>
                <a:latin typeface="Avenir Book" panose="02000503020000020003" pitchFamily="2" charset="0"/>
              </a:rPr>
              <a:t>Advances in Methods and Practices in Psychological Science</a:t>
            </a:r>
            <a:r>
              <a:rPr lang="en-AU" sz="1400" b="0" i="0" dirty="0">
                <a:solidFill>
                  <a:srgbClr val="222222"/>
                </a:solidFill>
                <a:effectLst/>
                <a:latin typeface="Avenir Book" panose="02000503020000020003" pitchFamily="2" charset="0"/>
              </a:rPr>
              <a:t>, </a:t>
            </a:r>
            <a:r>
              <a:rPr lang="en-AU" sz="1400" b="0" i="1" dirty="0">
                <a:solidFill>
                  <a:srgbClr val="222222"/>
                </a:solidFill>
                <a:effectLst/>
                <a:latin typeface="Avenir Book" panose="02000503020000020003" pitchFamily="2" charset="0"/>
              </a:rPr>
              <a:t>4</a:t>
            </a:r>
            <a:r>
              <a:rPr lang="en-AU" sz="1400" b="0" i="0" dirty="0">
                <a:solidFill>
                  <a:srgbClr val="222222"/>
                </a:solidFill>
                <a:effectLst/>
                <a:latin typeface="Avenir Book" panose="02000503020000020003" pitchFamily="2" charset="0"/>
              </a:rPr>
              <a:t>(2), 25152459211007467.</a:t>
            </a:r>
            <a:endParaRPr lang="en-US" sz="1400" dirty="0">
              <a:latin typeface="Avenir Book" panose="02000503020000020003" pitchFamily="2" charset="0"/>
            </a:endParaRPr>
          </a:p>
        </p:txBody>
      </p:sp>
    </p:spTree>
    <p:extLst>
      <p:ext uri="{BB962C8B-B14F-4D97-AF65-F5344CB8AC3E}">
        <p14:creationId xmlns:p14="http://schemas.microsoft.com/office/powerpoint/2010/main" val="9190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2506-114C-154D-810C-65864F5CEA88}"/>
              </a:ext>
            </a:extLst>
          </p:cNvPr>
          <p:cNvSpPr>
            <a:spLocks noGrp="1"/>
          </p:cNvSpPr>
          <p:nvPr>
            <p:ph type="title"/>
          </p:nvPr>
        </p:nvSpPr>
        <p:spPr/>
        <p:txBody>
          <a:bodyPr/>
          <a:lstStyle/>
          <a:p>
            <a:r>
              <a:rPr lang="en-US" dirty="0">
                <a:solidFill>
                  <a:srgbClr val="810001"/>
                </a:solidFill>
              </a:rPr>
              <a:t>Open access </a:t>
            </a:r>
            <a:r>
              <a:rPr lang="en-US" dirty="0"/>
              <a:t>to the knowledge</a:t>
            </a:r>
          </a:p>
        </p:txBody>
      </p:sp>
      <p:sp>
        <p:nvSpPr>
          <p:cNvPr id="3" name="Content Placeholder 2">
            <a:extLst>
              <a:ext uri="{FF2B5EF4-FFF2-40B4-BE49-F238E27FC236}">
                <a16:creationId xmlns:a16="http://schemas.microsoft.com/office/drawing/2014/main" id="{73832301-C119-944C-A53D-095CBE446F88}"/>
              </a:ext>
            </a:extLst>
          </p:cNvPr>
          <p:cNvSpPr>
            <a:spLocks noGrp="1"/>
          </p:cNvSpPr>
          <p:nvPr>
            <p:ph idx="1"/>
          </p:nvPr>
        </p:nvSpPr>
        <p:spPr/>
        <p:txBody>
          <a:bodyPr/>
          <a:lstStyle/>
          <a:p>
            <a:r>
              <a:rPr lang="en-US" dirty="0"/>
              <a:t>Scientific knowledge should be </a:t>
            </a:r>
            <a:r>
              <a:rPr lang="en-US" dirty="0">
                <a:solidFill>
                  <a:srgbClr val="810001"/>
                </a:solidFill>
              </a:rPr>
              <a:t>freely accessible</a:t>
            </a:r>
            <a:r>
              <a:rPr lang="en-US" dirty="0"/>
              <a:t> to the public!</a:t>
            </a:r>
          </a:p>
          <a:p>
            <a:endParaRPr lang="en-US" dirty="0"/>
          </a:p>
        </p:txBody>
      </p:sp>
      <p:pic>
        <p:nvPicPr>
          <p:cNvPr id="4" name="Picture 2" descr="Image">
            <a:extLst>
              <a:ext uri="{FF2B5EF4-FFF2-40B4-BE49-F238E27FC236}">
                <a16:creationId xmlns:a16="http://schemas.microsoft.com/office/drawing/2014/main" id="{962ED1F1-6650-984A-7107-40AB3D231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906" y="1747317"/>
            <a:ext cx="2568321" cy="43374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02E02B-530F-F467-8A81-ACD987D32EEB}"/>
              </a:ext>
            </a:extLst>
          </p:cNvPr>
          <p:cNvSpPr txBox="1"/>
          <p:nvPr/>
        </p:nvSpPr>
        <p:spPr>
          <a:xfrm>
            <a:off x="0" y="6180348"/>
            <a:ext cx="12258392" cy="646331"/>
          </a:xfrm>
          <a:prstGeom prst="rect">
            <a:avLst/>
          </a:prstGeom>
          <a:noFill/>
        </p:spPr>
        <p:txBody>
          <a:bodyPr wrap="square">
            <a:spAutoFit/>
          </a:bodyPr>
          <a:lstStyle/>
          <a:p>
            <a:r>
              <a:rPr lang="en-US" sz="1800" b="0" i="0" dirty="0">
                <a:solidFill>
                  <a:srgbClr val="222222"/>
                </a:solidFill>
                <a:effectLst/>
                <a:latin typeface="Arial" panose="020B0604020202020204" pitchFamily="34" charset="0"/>
              </a:rPr>
              <a:t>Comic by </a:t>
            </a:r>
            <a:r>
              <a:rPr lang="en-US" sz="1800" dirty="0">
                <a:latin typeface="Arial" panose="020B0604020202020204" pitchFamily="34" charset="0"/>
                <a:ea typeface="Helvetica Neue" panose="02000503000000020004" pitchFamily="2" charset="0"/>
                <a:cs typeface="Arial" panose="020B0604020202020204" pitchFamily="34" charset="0"/>
                <a:hlinkClick r:id="rId4"/>
              </a:rPr>
              <a:t>https://twitter.com/AndrewBarnas/status/1388161745684996098/photo/1</a:t>
            </a:r>
            <a:r>
              <a:rPr lang="en-US" sz="1800" dirty="0">
                <a:latin typeface="Arial" panose="020B0604020202020204" pitchFamily="34" charset="0"/>
                <a:ea typeface="Helvetica Neue" panose="02000503000000020004" pitchFamily="2" charset="0"/>
                <a:cs typeface="Arial" panose="020B0604020202020204" pitchFamily="34" charset="0"/>
              </a:rPr>
              <a:t> </a:t>
            </a:r>
            <a:br>
              <a:rPr lang="en-US" sz="1800" dirty="0">
                <a:latin typeface="Arial" panose="020B0604020202020204" pitchFamily="34" charset="0"/>
                <a:ea typeface="Helvetica Neue" panose="02000503000000020004" pitchFamily="2" charset="0"/>
                <a:cs typeface="Arial" panose="020B0604020202020204" pitchFamily="34" charset="0"/>
              </a:rPr>
            </a:br>
            <a:r>
              <a:rPr lang="en-US" sz="1800" dirty="0">
                <a:latin typeface="Arial" panose="020B0604020202020204" pitchFamily="34" charset="0"/>
                <a:ea typeface="Helvetica Neue" panose="02000503000000020004" pitchFamily="2" charset="0"/>
                <a:cs typeface="Arial" panose="020B0604020202020204" pitchFamily="34" charset="0"/>
              </a:rPr>
              <a:t>Original comic: https://</a:t>
            </a:r>
            <a:r>
              <a:rPr lang="en-US" sz="1800" dirty="0" err="1">
                <a:latin typeface="Arial" panose="020B0604020202020204" pitchFamily="34" charset="0"/>
                <a:ea typeface="Helvetica Neue" panose="02000503000000020004" pitchFamily="2" charset="0"/>
                <a:cs typeface="Arial" panose="020B0604020202020204" pitchFamily="34" charset="0"/>
              </a:rPr>
              <a:t>xkcd.com</a:t>
            </a:r>
            <a:r>
              <a:rPr lang="en-US" sz="1800" dirty="0">
                <a:latin typeface="Arial" panose="020B0604020202020204" pitchFamily="34" charset="0"/>
                <a:ea typeface="Helvetica Neue" panose="02000503000000020004" pitchFamily="2" charset="0"/>
                <a:cs typeface="Arial" panose="020B0604020202020204" pitchFamily="34" charset="0"/>
              </a:rPr>
              <a:t>/2456/</a:t>
            </a:r>
            <a:endParaRPr lang="en-AU" dirty="0"/>
          </a:p>
        </p:txBody>
      </p:sp>
    </p:spTree>
    <p:extLst>
      <p:ext uri="{BB962C8B-B14F-4D97-AF65-F5344CB8AC3E}">
        <p14:creationId xmlns:p14="http://schemas.microsoft.com/office/powerpoint/2010/main" val="11210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95E-18A1-85AA-66F8-408B064E70F0}"/>
              </a:ext>
            </a:extLst>
          </p:cNvPr>
          <p:cNvSpPr>
            <a:spLocks noGrp="1"/>
          </p:cNvSpPr>
          <p:nvPr>
            <p:ph type="title"/>
          </p:nvPr>
        </p:nvSpPr>
        <p:spPr/>
        <p:txBody>
          <a:bodyPr>
            <a:normAutofit fontScale="90000"/>
          </a:bodyPr>
          <a:lstStyle/>
          <a:p>
            <a:r>
              <a:rPr lang="en-US" dirty="0">
                <a:solidFill>
                  <a:srgbClr val="C00000"/>
                </a:solidFill>
              </a:rPr>
              <a:t>Profit margins </a:t>
            </a:r>
            <a:r>
              <a:rPr lang="en-US" dirty="0"/>
              <a:t>of scientific publishing companies</a:t>
            </a:r>
          </a:p>
        </p:txBody>
      </p:sp>
      <p:sp>
        <p:nvSpPr>
          <p:cNvPr id="3" name="Content Placeholder 2">
            <a:extLst>
              <a:ext uri="{FF2B5EF4-FFF2-40B4-BE49-F238E27FC236}">
                <a16:creationId xmlns:a16="http://schemas.microsoft.com/office/drawing/2014/main" id="{44200355-1719-BBB3-D5D4-2C108750221B}"/>
              </a:ext>
            </a:extLst>
          </p:cNvPr>
          <p:cNvSpPr>
            <a:spLocks noGrp="1"/>
          </p:cNvSpPr>
          <p:nvPr>
            <p:ph idx="1"/>
          </p:nvPr>
        </p:nvSpPr>
        <p:spPr/>
        <p:txBody>
          <a:bodyPr/>
          <a:lstStyle/>
          <a:p>
            <a:r>
              <a:rPr lang="en-US" dirty="0"/>
              <a:t>Elsevier made an operating profit of </a:t>
            </a:r>
            <a:r>
              <a:rPr lang="en-US" dirty="0">
                <a:solidFill>
                  <a:srgbClr val="C00000"/>
                </a:solidFill>
              </a:rPr>
              <a:t>£982 million in 2019, £1,021 million in 2020, £1,001 million in 2021, £1.3 billion in 2022, £1.79 billion in 2023, </a:t>
            </a:r>
            <a:r>
              <a:rPr lang="en-US" dirty="0"/>
              <a:t>at an operating margin of </a:t>
            </a:r>
            <a:r>
              <a:rPr lang="en-US" dirty="0">
                <a:solidFill>
                  <a:srgbClr val="C00000"/>
                </a:solidFill>
              </a:rPr>
              <a:t>~31-37% </a:t>
            </a:r>
            <a:r>
              <a:rPr lang="en-US" dirty="0"/>
              <a:t>according to their annual reports.</a:t>
            </a:r>
            <a:endParaRPr lang="en-US" dirty="0">
              <a:solidFill>
                <a:srgbClr val="C00000"/>
              </a:solidFill>
            </a:endParaRPr>
          </a:p>
        </p:txBody>
      </p:sp>
      <p:sp>
        <p:nvSpPr>
          <p:cNvPr id="5" name="TextBox 4">
            <a:extLst>
              <a:ext uri="{FF2B5EF4-FFF2-40B4-BE49-F238E27FC236}">
                <a16:creationId xmlns:a16="http://schemas.microsoft.com/office/drawing/2014/main" id="{38FCD26C-5560-FA55-F62F-ADE363B9B025}"/>
              </a:ext>
            </a:extLst>
          </p:cNvPr>
          <p:cNvSpPr txBox="1"/>
          <p:nvPr/>
        </p:nvSpPr>
        <p:spPr>
          <a:xfrm>
            <a:off x="0" y="5903893"/>
            <a:ext cx="12192000" cy="95410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RELX Annual Report and Financial Statements accessed via </a:t>
            </a:r>
            <a:r>
              <a:rPr lang="en-US" sz="1400" dirty="0">
                <a:latin typeface="Arial" panose="020B0604020202020204" pitchFamily="34" charset="0"/>
                <a:cs typeface="Arial" panose="020B0604020202020204" pitchFamily="34" charset="0"/>
                <a:hlinkClick r:id="rId2"/>
              </a:rPr>
              <a:t>https://www.relx.com/investors/annual-reports/2021</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markets.ft.com</a:t>
            </a:r>
            <a:r>
              <a:rPr lang="en-US" sz="1400" dirty="0">
                <a:latin typeface="Arial" panose="020B0604020202020204" pitchFamily="34" charset="0"/>
                <a:cs typeface="Arial" panose="020B0604020202020204" pitchFamily="34" charset="0"/>
              </a:rPr>
              <a:t>/data/announce/</a:t>
            </a:r>
            <a:r>
              <a:rPr lang="en-US" sz="1400" dirty="0" err="1">
                <a:latin typeface="Arial" panose="020B0604020202020204" pitchFamily="34" charset="0"/>
                <a:cs typeface="Arial" panose="020B0604020202020204" pitchFamily="34" charset="0"/>
              </a:rPr>
              <a:t>detail?dockey</a:t>
            </a:r>
            <a:r>
              <a:rPr lang="en-US" sz="1400" dirty="0">
                <a:latin typeface="Arial" panose="020B0604020202020204" pitchFamily="34" charset="0"/>
                <a:cs typeface="Arial" panose="020B0604020202020204" pitchFamily="34" charset="0"/>
              </a:rPr>
              <a:t>=1323-16333416-4LUAGTEE271HMCQHV3723NQ9NR</a:t>
            </a:r>
          </a:p>
          <a:p>
            <a:r>
              <a:rPr lang="en-US" sz="1400" dirty="0">
                <a:latin typeface="Arial" panose="020B0604020202020204" pitchFamily="34" charset="0"/>
                <a:cs typeface="Arial" panose="020B0604020202020204" pitchFamily="34" charset="0"/>
              </a:rPr>
              <a:t>Figure courtesy of Alex Holcombe’s blogpost “Scholarly publisher profit update” https://</a:t>
            </a:r>
            <a:r>
              <a:rPr lang="en-US" sz="1400" dirty="0" err="1">
                <a:latin typeface="Arial" panose="020B0604020202020204" pitchFamily="34" charset="0"/>
                <a:cs typeface="Arial" panose="020B0604020202020204" pitchFamily="34" charset="0"/>
              </a:rPr>
              <a:t>alexholcombe.wordpress.com</a:t>
            </a:r>
            <a:r>
              <a:rPr lang="en-US" sz="1400" dirty="0">
                <a:latin typeface="Arial" panose="020B0604020202020204" pitchFamily="34" charset="0"/>
                <a:cs typeface="Arial" panose="020B0604020202020204" pitchFamily="34" charset="0"/>
              </a:rPr>
              <a:t>/2015/05/21/scholarly-publisher-profit-update/.</a:t>
            </a:r>
          </a:p>
        </p:txBody>
      </p:sp>
      <p:pic>
        <p:nvPicPr>
          <p:cNvPr id="2052" name="Picture 4">
            <a:extLst>
              <a:ext uri="{FF2B5EF4-FFF2-40B4-BE49-F238E27FC236}">
                <a16:creationId xmlns:a16="http://schemas.microsoft.com/office/drawing/2014/main" id="{6B4F7C79-5AE8-8019-36BD-E37E8C09D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749" y="2884626"/>
            <a:ext cx="4340110" cy="292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870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A361-835F-606B-D781-59D96EE5392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3E6B05F-ACDD-DF87-61C9-3B9E72D5C8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99F706-FAF9-99A2-C491-05F942561035}"/>
              </a:ext>
            </a:extLst>
          </p:cNvPr>
          <p:cNvPicPr>
            <a:picLocks noChangeAspect="1"/>
          </p:cNvPicPr>
          <p:nvPr/>
        </p:nvPicPr>
        <p:blipFill>
          <a:blip r:embed="rId2"/>
          <a:stretch>
            <a:fillRect/>
          </a:stretch>
        </p:blipFill>
        <p:spPr>
          <a:xfrm>
            <a:off x="2254504" y="1223158"/>
            <a:ext cx="7413947" cy="4196976"/>
          </a:xfrm>
          <a:prstGeom prst="rect">
            <a:avLst/>
          </a:prstGeom>
        </p:spPr>
      </p:pic>
      <p:sp>
        <p:nvSpPr>
          <p:cNvPr id="6" name="TextBox 5">
            <a:extLst>
              <a:ext uri="{FF2B5EF4-FFF2-40B4-BE49-F238E27FC236}">
                <a16:creationId xmlns:a16="http://schemas.microsoft.com/office/drawing/2014/main" id="{3128BA90-8092-09CA-8C88-0BFD58C83FF8}"/>
              </a:ext>
            </a:extLst>
          </p:cNvPr>
          <p:cNvSpPr txBox="1"/>
          <p:nvPr/>
        </p:nvSpPr>
        <p:spPr>
          <a:xfrm>
            <a:off x="-12370" y="6310814"/>
            <a:ext cx="12192000"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Aczel</a:t>
            </a:r>
            <a:r>
              <a:rPr lang="en-US" sz="1400" b="0" i="0" dirty="0">
                <a:solidFill>
                  <a:srgbClr val="222222"/>
                </a:solidFill>
                <a:effectLst/>
                <a:latin typeface="Arial" panose="020B0604020202020204" pitchFamily="34" charset="0"/>
              </a:rPr>
              <a:t>, B., </a:t>
            </a:r>
            <a:r>
              <a:rPr lang="en-US" sz="1400" b="0" i="0" dirty="0" err="1">
                <a:solidFill>
                  <a:srgbClr val="222222"/>
                </a:solidFill>
                <a:effectLst/>
                <a:latin typeface="Arial" panose="020B0604020202020204" pitchFamily="34" charset="0"/>
              </a:rPr>
              <a:t>Szaszi</a:t>
            </a:r>
            <a:r>
              <a:rPr lang="en-US" sz="1400" b="0" i="0" dirty="0">
                <a:solidFill>
                  <a:srgbClr val="222222"/>
                </a:solidFill>
                <a:effectLst/>
                <a:latin typeface="Arial" panose="020B0604020202020204" pitchFamily="34" charset="0"/>
              </a:rPr>
              <a:t>, B., &amp; Holcombe, A. O. (2021). A billion-dollar donation: estimating the cost of researchers’ time spent on peer review. </a:t>
            </a:r>
            <a:r>
              <a:rPr lang="en-US" sz="1400" b="0" i="1" dirty="0">
                <a:solidFill>
                  <a:srgbClr val="222222"/>
                </a:solidFill>
                <a:effectLst/>
                <a:latin typeface="Arial" panose="020B0604020202020204" pitchFamily="34" charset="0"/>
              </a:rPr>
              <a:t>Research Integrity and Peer Review</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6</a:t>
            </a:r>
            <a:r>
              <a:rPr lang="en-US" sz="1400" b="0" i="0" dirty="0">
                <a:solidFill>
                  <a:srgbClr val="222222"/>
                </a:solidFill>
                <a:effectLst/>
                <a:latin typeface="Arial" panose="020B0604020202020204" pitchFamily="34" charset="0"/>
              </a:rPr>
              <a:t>(1), 1-8.</a:t>
            </a:r>
            <a:endParaRPr lang="en-US" sz="1400" dirty="0">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3223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FB6E89-0398-EDB4-C0D5-6EF1344FCF0F}"/>
              </a:ext>
            </a:extLst>
          </p:cNvPr>
          <p:cNvSpPr>
            <a:spLocks noGrp="1"/>
          </p:cNvSpPr>
          <p:nvPr>
            <p:ph idx="1"/>
          </p:nvPr>
        </p:nvSpPr>
        <p:spPr>
          <a:xfrm>
            <a:off x="351312" y="3429000"/>
            <a:ext cx="11464636" cy="2747963"/>
          </a:xfrm>
        </p:spPr>
        <p:txBody>
          <a:bodyPr/>
          <a:lstStyle/>
          <a:p>
            <a:r>
              <a:rPr lang="en-AU" dirty="0"/>
              <a:t>Provide an overview of the reproducibility crisis (from the lens of psychological science)</a:t>
            </a:r>
          </a:p>
          <a:p>
            <a:r>
              <a:rPr lang="en-AU" dirty="0"/>
              <a:t>Summarise the reforms that have to be introduced by the Open Science movement</a:t>
            </a:r>
          </a:p>
          <a:p>
            <a:r>
              <a:rPr lang="en-AU" dirty="0"/>
              <a:t>Share my journey and perhaps convince you to pursue open and transparent science</a:t>
            </a:r>
          </a:p>
        </p:txBody>
      </p:sp>
      <p:sp>
        <p:nvSpPr>
          <p:cNvPr id="5" name="Title 1">
            <a:extLst>
              <a:ext uri="{FF2B5EF4-FFF2-40B4-BE49-F238E27FC236}">
                <a16:creationId xmlns:a16="http://schemas.microsoft.com/office/drawing/2014/main" id="{3855A312-973C-C426-E573-B0F879AC8D84}"/>
              </a:ext>
            </a:extLst>
          </p:cNvPr>
          <p:cNvSpPr txBox="1">
            <a:spLocks/>
          </p:cNvSpPr>
          <p:nvPr/>
        </p:nvSpPr>
        <p:spPr>
          <a:xfrm>
            <a:off x="503712" y="549234"/>
            <a:ext cx="11489376"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nSpc>
                <a:spcPct val="100000"/>
              </a:lnSpc>
            </a:pPr>
            <a:r>
              <a:rPr lang="en-US" sz="4000" dirty="0"/>
              <a:t>My goal for this talk is to inspire </a:t>
            </a:r>
            <a:r>
              <a:rPr lang="en-US" sz="4000" b="1" i="1" dirty="0">
                <a:solidFill>
                  <a:schemeClr val="accent5">
                    <a:lumMod val="75000"/>
                  </a:schemeClr>
                </a:solidFill>
              </a:rPr>
              <a:t>you</a:t>
            </a:r>
            <a:r>
              <a:rPr lang="en-US" sz="4000" dirty="0"/>
              <a:t> to </a:t>
            </a:r>
            <a:r>
              <a:rPr lang="en-US" sz="4000" b="1" dirty="0"/>
              <a:t>take action and improve science</a:t>
            </a:r>
          </a:p>
        </p:txBody>
      </p:sp>
    </p:spTree>
    <p:extLst>
      <p:ext uri="{BB962C8B-B14F-4D97-AF65-F5344CB8AC3E}">
        <p14:creationId xmlns:p14="http://schemas.microsoft.com/office/powerpoint/2010/main" val="44818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4636-6768-0C39-D4B5-BF52525B7194}"/>
              </a:ext>
            </a:extLst>
          </p:cNvPr>
          <p:cNvSpPr>
            <a:spLocks noGrp="1"/>
          </p:cNvSpPr>
          <p:nvPr>
            <p:ph type="title"/>
          </p:nvPr>
        </p:nvSpPr>
        <p:spPr/>
        <p:txBody>
          <a:bodyPr/>
          <a:lstStyle/>
          <a:p>
            <a:r>
              <a:rPr lang="en-US" dirty="0">
                <a:solidFill>
                  <a:srgbClr val="0D4D6B"/>
                </a:solidFill>
              </a:rPr>
              <a:t>Open access publishing</a:t>
            </a:r>
          </a:p>
        </p:txBody>
      </p:sp>
      <p:sp>
        <p:nvSpPr>
          <p:cNvPr id="3" name="Content Placeholder 2">
            <a:extLst>
              <a:ext uri="{FF2B5EF4-FFF2-40B4-BE49-F238E27FC236}">
                <a16:creationId xmlns:a16="http://schemas.microsoft.com/office/drawing/2014/main" id="{D6BE878E-F3C5-7A85-6391-7295B34BD2BE}"/>
              </a:ext>
            </a:extLst>
          </p:cNvPr>
          <p:cNvSpPr>
            <a:spLocks noGrp="1"/>
          </p:cNvSpPr>
          <p:nvPr>
            <p:ph idx="1"/>
          </p:nvPr>
        </p:nvSpPr>
        <p:spPr/>
        <p:txBody>
          <a:bodyPr/>
          <a:lstStyle/>
          <a:p>
            <a:r>
              <a:rPr lang="en-US" dirty="0"/>
              <a:t>Making scientific publicly accessible via </a:t>
            </a:r>
            <a:r>
              <a:rPr lang="en-US" dirty="0">
                <a:solidFill>
                  <a:srgbClr val="0D4D6B"/>
                </a:solidFill>
              </a:rPr>
              <a:t>preprints </a:t>
            </a:r>
            <a:r>
              <a:rPr lang="en-US" dirty="0"/>
              <a:t>(</a:t>
            </a:r>
            <a:r>
              <a:rPr lang="en-US" i="1" dirty="0" err="1"/>
              <a:t>PsyArXiv</a:t>
            </a:r>
            <a:r>
              <a:rPr lang="en-US" dirty="0"/>
              <a:t> or </a:t>
            </a:r>
            <a:r>
              <a:rPr lang="en-US" i="1" dirty="0" err="1"/>
              <a:t>bioRxiv</a:t>
            </a:r>
            <a:r>
              <a:rPr lang="en-US" dirty="0"/>
              <a:t>) or publishing in </a:t>
            </a:r>
            <a:r>
              <a:rPr lang="en-US" dirty="0">
                <a:solidFill>
                  <a:srgbClr val="0D4D6B"/>
                </a:solidFill>
              </a:rPr>
              <a:t>(diamond) open access journals</a:t>
            </a:r>
          </a:p>
          <a:p>
            <a:pPr lvl="1"/>
            <a:endParaRPr lang="en-US" dirty="0"/>
          </a:p>
        </p:txBody>
      </p:sp>
      <p:sp>
        <p:nvSpPr>
          <p:cNvPr id="4" name="TextBox 3">
            <a:extLst>
              <a:ext uri="{FF2B5EF4-FFF2-40B4-BE49-F238E27FC236}">
                <a16:creationId xmlns:a16="http://schemas.microsoft.com/office/drawing/2014/main" id="{3501CF23-0B5B-8E93-04E4-3CC9CEB30970}"/>
              </a:ext>
            </a:extLst>
          </p:cNvPr>
          <p:cNvSpPr txBox="1"/>
          <p:nvPr/>
        </p:nvSpPr>
        <p:spPr>
          <a:xfrm>
            <a:off x="0" y="6232610"/>
            <a:ext cx="12192000" cy="646331"/>
          </a:xfrm>
          <a:prstGeom prst="rect">
            <a:avLst/>
          </a:prstGeom>
          <a:noFill/>
        </p:spPr>
        <p:txBody>
          <a:bodyPr wrap="square" rtlCol="0">
            <a:spAutoFit/>
          </a:bodyPr>
          <a:lstStyle/>
          <a:p>
            <a:r>
              <a:rPr lang="en-US" dirty="0">
                <a:latin typeface="Helvetica" pitchFamily="2" charset="0"/>
              </a:rPr>
              <a:t>McKiernan, E. C., </a:t>
            </a:r>
            <a:r>
              <a:rPr lang="en-US" dirty="0" err="1">
                <a:latin typeface="Helvetica" pitchFamily="2" charset="0"/>
              </a:rPr>
              <a:t>Bourne</a:t>
            </a:r>
            <a:r>
              <a:rPr lang="en-US" dirty="0">
                <a:latin typeface="Helvetica" pitchFamily="2" charset="0"/>
              </a:rPr>
              <a:t>, P. E., Brown, C. T., Buck, S., </a:t>
            </a:r>
            <a:r>
              <a:rPr lang="en-US" dirty="0" err="1">
                <a:latin typeface="Helvetica" pitchFamily="2" charset="0"/>
              </a:rPr>
              <a:t>Kenall</a:t>
            </a:r>
            <a:r>
              <a:rPr lang="en-US" dirty="0">
                <a:latin typeface="Helvetica" pitchFamily="2" charset="0"/>
              </a:rPr>
              <a:t>, A., Lin, J., ... &amp; </a:t>
            </a:r>
            <a:r>
              <a:rPr lang="en-US" dirty="0" err="1">
                <a:latin typeface="Helvetica" pitchFamily="2" charset="0"/>
              </a:rPr>
              <a:t>Yarkoni</a:t>
            </a:r>
            <a:r>
              <a:rPr lang="en-US" dirty="0">
                <a:latin typeface="Helvetica" pitchFamily="2" charset="0"/>
              </a:rPr>
              <a:t>, T. (2016). Point of view: How open science helps researchers succeed. </a:t>
            </a:r>
            <a:r>
              <a:rPr lang="en-US" dirty="0" err="1">
                <a:latin typeface="Helvetica" pitchFamily="2" charset="0"/>
              </a:rPr>
              <a:t>elife</a:t>
            </a:r>
            <a:r>
              <a:rPr lang="en-US" dirty="0">
                <a:latin typeface="Helvetica" pitchFamily="2" charset="0"/>
              </a:rPr>
              <a:t>, 5, e16800.</a:t>
            </a:r>
          </a:p>
        </p:txBody>
      </p:sp>
    </p:spTree>
    <p:extLst>
      <p:ext uri="{BB962C8B-B14F-4D97-AF65-F5344CB8AC3E}">
        <p14:creationId xmlns:p14="http://schemas.microsoft.com/office/powerpoint/2010/main" val="3739161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FA63-015B-7EC9-2F3C-2266D61EC7C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2637BAA-80CB-A706-8035-4580D94C5DC6}"/>
              </a:ext>
            </a:extLst>
          </p:cNvPr>
          <p:cNvPicPr>
            <a:picLocks noGrp="1" noChangeAspect="1"/>
          </p:cNvPicPr>
          <p:nvPr>
            <p:ph idx="1"/>
          </p:nvPr>
        </p:nvPicPr>
        <p:blipFill>
          <a:blip r:embed="rId2"/>
          <a:stretch>
            <a:fillRect/>
          </a:stretch>
        </p:blipFill>
        <p:spPr>
          <a:xfrm>
            <a:off x="301792" y="179597"/>
            <a:ext cx="11588416" cy="6272786"/>
          </a:xfrm>
        </p:spPr>
      </p:pic>
    </p:spTree>
    <p:extLst>
      <p:ext uri="{BB962C8B-B14F-4D97-AF65-F5344CB8AC3E}">
        <p14:creationId xmlns:p14="http://schemas.microsoft.com/office/powerpoint/2010/main" val="2477922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4636-6768-0C39-D4B5-BF52525B7194}"/>
              </a:ext>
            </a:extLst>
          </p:cNvPr>
          <p:cNvSpPr>
            <a:spLocks noGrp="1"/>
          </p:cNvSpPr>
          <p:nvPr>
            <p:ph type="title"/>
          </p:nvPr>
        </p:nvSpPr>
        <p:spPr/>
        <p:txBody>
          <a:bodyPr/>
          <a:lstStyle/>
          <a:p>
            <a:r>
              <a:rPr lang="en-US" dirty="0">
                <a:solidFill>
                  <a:srgbClr val="0D4D6B"/>
                </a:solidFill>
              </a:rPr>
              <a:t>Open access publishing</a:t>
            </a:r>
          </a:p>
        </p:txBody>
      </p:sp>
      <p:sp>
        <p:nvSpPr>
          <p:cNvPr id="3" name="Content Placeholder 2">
            <a:extLst>
              <a:ext uri="{FF2B5EF4-FFF2-40B4-BE49-F238E27FC236}">
                <a16:creationId xmlns:a16="http://schemas.microsoft.com/office/drawing/2014/main" id="{D6BE878E-F3C5-7A85-6391-7295B34BD2BE}"/>
              </a:ext>
            </a:extLst>
          </p:cNvPr>
          <p:cNvSpPr>
            <a:spLocks noGrp="1"/>
          </p:cNvSpPr>
          <p:nvPr>
            <p:ph idx="1"/>
          </p:nvPr>
        </p:nvSpPr>
        <p:spPr/>
        <p:txBody>
          <a:bodyPr>
            <a:normAutofit/>
          </a:bodyPr>
          <a:lstStyle/>
          <a:p>
            <a:r>
              <a:rPr lang="en-US" dirty="0"/>
              <a:t>Making scientific publicly accessible via </a:t>
            </a:r>
            <a:r>
              <a:rPr lang="en-US" dirty="0">
                <a:solidFill>
                  <a:srgbClr val="0D4D6B"/>
                </a:solidFill>
              </a:rPr>
              <a:t>preprints </a:t>
            </a:r>
            <a:r>
              <a:rPr lang="en-US" dirty="0"/>
              <a:t>(</a:t>
            </a:r>
            <a:r>
              <a:rPr lang="en-US" i="1" dirty="0" err="1"/>
              <a:t>PsyArXiv</a:t>
            </a:r>
            <a:r>
              <a:rPr lang="en-US" dirty="0"/>
              <a:t> or </a:t>
            </a:r>
            <a:r>
              <a:rPr lang="en-US" i="1" dirty="0" err="1"/>
              <a:t>bioRxiv</a:t>
            </a:r>
            <a:r>
              <a:rPr lang="en-US" dirty="0"/>
              <a:t>) or publishing in </a:t>
            </a:r>
            <a:r>
              <a:rPr lang="en-US" dirty="0">
                <a:solidFill>
                  <a:srgbClr val="0D4D6B"/>
                </a:solidFill>
              </a:rPr>
              <a:t>(diamond) open access journals</a:t>
            </a:r>
          </a:p>
          <a:p>
            <a:pPr lvl="1"/>
            <a:r>
              <a:rPr lang="en-US" dirty="0"/>
              <a:t>Journals have </a:t>
            </a:r>
            <a:r>
              <a:rPr lang="en-US" dirty="0">
                <a:solidFill>
                  <a:srgbClr val="C00000"/>
                </a:solidFill>
              </a:rPr>
              <a:t>article processing charges</a:t>
            </a:r>
            <a:r>
              <a:rPr lang="en-US" dirty="0"/>
              <a:t> (APC) (charging the scientist!) to publish the paper for open access</a:t>
            </a:r>
          </a:p>
          <a:p>
            <a:pPr lvl="2"/>
            <a:r>
              <a:rPr lang="en-US" dirty="0"/>
              <a:t>USD$3710 for </a:t>
            </a:r>
            <a:r>
              <a:rPr lang="en-US" i="1" dirty="0"/>
              <a:t>Cognitive Psychology</a:t>
            </a:r>
            <a:r>
              <a:rPr lang="en-US" dirty="0"/>
              <a:t>, USD$3450 for </a:t>
            </a:r>
            <a:r>
              <a:rPr lang="en-US" i="1" dirty="0" err="1"/>
              <a:t>NeuroImage</a:t>
            </a:r>
            <a:endParaRPr lang="en-US" i="1" dirty="0"/>
          </a:p>
          <a:p>
            <a:pPr lvl="1"/>
            <a:r>
              <a:rPr lang="en-US" dirty="0"/>
              <a:t>Receives more citations and coverage than non-OA research, likely due to increased ease of access and visibility (McKiernan et al., 2016)</a:t>
            </a:r>
          </a:p>
          <a:p>
            <a:r>
              <a:rPr lang="en-US" dirty="0"/>
              <a:t>Consider other content formats for sharing research that are likely more effective science communication!</a:t>
            </a:r>
          </a:p>
          <a:p>
            <a:pPr lvl="1"/>
            <a:r>
              <a:rPr lang="en-US" dirty="0"/>
              <a:t>Open access shifts power away from publishers</a:t>
            </a:r>
          </a:p>
          <a:p>
            <a:pPr lvl="1"/>
            <a:r>
              <a:rPr lang="en-US" dirty="0"/>
              <a:t>Creating open educational resources (e.g. how-to or explainer videos)</a:t>
            </a:r>
          </a:p>
          <a:p>
            <a:pPr lvl="1"/>
            <a:r>
              <a:rPr lang="en-US" dirty="0"/>
              <a:t>Writing informal blogposts</a:t>
            </a:r>
          </a:p>
          <a:p>
            <a:pPr lvl="1"/>
            <a:endParaRPr lang="en-US" dirty="0"/>
          </a:p>
        </p:txBody>
      </p:sp>
      <p:sp>
        <p:nvSpPr>
          <p:cNvPr id="4" name="TextBox 3">
            <a:extLst>
              <a:ext uri="{FF2B5EF4-FFF2-40B4-BE49-F238E27FC236}">
                <a16:creationId xmlns:a16="http://schemas.microsoft.com/office/drawing/2014/main" id="{3501CF23-0B5B-8E93-04E4-3CC9CEB30970}"/>
              </a:ext>
            </a:extLst>
          </p:cNvPr>
          <p:cNvSpPr txBox="1"/>
          <p:nvPr/>
        </p:nvSpPr>
        <p:spPr>
          <a:xfrm>
            <a:off x="0" y="6232610"/>
            <a:ext cx="12192000" cy="646331"/>
          </a:xfrm>
          <a:prstGeom prst="rect">
            <a:avLst/>
          </a:prstGeom>
          <a:noFill/>
        </p:spPr>
        <p:txBody>
          <a:bodyPr wrap="square" rtlCol="0">
            <a:spAutoFit/>
          </a:bodyPr>
          <a:lstStyle/>
          <a:p>
            <a:r>
              <a:rPr lang="en-US" dirty="0">
                <a:latin typeface="Helvetica" pitchFamily="2" charset="0"/>
              </a:rPr>
              <a:t>McKiernan, E. C., </a:t>
            </a:r>
            <a:r>
              <a:rPr lang="en-US" dirty="0" err="1">
                <a:latin typeface="Helvetica" pitchFamily="2" charset="0"/>
              </a:rPr>
              <a:t>Bourne</a:t>
            </a:r>
            <a:r>
              <a:rPr lang="en-US" dirty="0">
                <a:latin typeface="Helvetica" pitchFamily="2" charset="0"/>
              </a:rPr>
              <a:t>, P. E., Brown, C. T., Buck, S., </a:t>
            </a:r>
            <a:r>
              <a:rPr lang="en-US" dirty="0" err="1">
                <a:latin typeface="Helvetica" pitchFamily="2" charset="0"/>
              </a:rPr>
              <a:t>Kenall</a:t>
            </a:r>
            <a:r>
              <a:rPr lang="en-US" dirty="0">
                <a:latin typeface="Helvetica" pitchFamily="2" charset="0"/>
              </a:rPr>
              <a:t>, A., Lin, J., ... &amp; </a:t>
            </a:r>
            <a:r>
              <a:rPr lang="en-US" dirty="0" err="1">
                <a:latin typeface="Helvetica" pitchFamily="2" charset="0"/>
              </a:rPr>
              <a:t>Yarkoni</a:t>
            </a:r>
            <a:r>
              <a:rPr lang="en-US" dirty="0">
                <a:latin typeface="Helvetica" pitchFamily="2" charset="0"/>
              </a:rPr>
              <a:t>, T. (2016). Point of view: How open science helps researchers succeed. </a:t>
            </a:r>
            <a:r>
              <a:rPr lang="en-US" dirty="0" err="1">
                <a:latin typeface="Helvetica" pitchFamily="2" charset="0"/>
              </a:rPr>
              <a:t>elife</a:t>
            </a:r>
            <a:r>
              <a:rPr lang="en-US" dirty="0">
                <a:latin typeface="Helvetica" pitchFamily="2" charset="0"/>
              </a:rPr>
              <a:t>, 5, e16800.</a:t>
            </a:r>
          </a:p>
        </p:txBody>
      </p:sp>
    </p:spTree>
    <p:extLst>
      <p:ext uri="{BB962C8B-B14F-4D97-AF65-F5344CB8AC3E}">
        <p14:creationId xmlns:p14="http://schemas.microsoft.com/office/powerpoint/2010/main" val="3599507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62E0-5070-5328-2AE1-3F650BDE2C50}"/>
              </a:ext>
            </a:extLst>
          </p:cNvPr>
          <p:cNvSpPr>
            <a:spLocks noGrp="1"/>
          </p:cNvSpPr>
          <p:nvPr>
            <p:ph type="title"/>
          </p:nvPr>
        </p:nvSpPr>
        <p:spPr/>
        <p:txBody>
          <a:bodyPr/>
          <a:lstStyle/>
          <a:p>
            <a:r>
              <a:rPr lang="en-US" i="1" dirty="0"/>
              <a:t>”Data available upon request”</a:t>
            </a:r>
          </a:p>
        </p:txBody>
      </p:sp>
      <p:sp>
        <p:nvSpPr>
          <p:cNvPr id="3" name="Content Placeholder 2">
            <a:extLst>
              <a:ext uri="{FF2B5EF4-FFF2-40B4-BE49-F238E27FC236}">
                <a16:creationId xmlns:a16="http://schemas.microsoft.com/office/drawing/2014/main" id="{C718F508-0AF3-1C8F-F031-4D8A3A32A2B1}"/>
              </a:ext>
            </a:extLst>
          </p:cNvPr>
          <p:cNvSpPr>
            <a:spLocks noGrp="1"/>
          </p:cNvSpPr>
          <p:nvPr>
            <p:ph idx="1"/>
          </p:nvPr>
        </p:nvSpPr>
        <p:spPr>
          <a:xfrm>
            <a:off x="0" y="1054443"/>
            <a:ext cx="6316717" cy="5156887"/>
          </a:xfrm>
        </p:spPr>
        <p:txBody>
          <a:bodyPr/>
          <a:lstStyle/>
          <a:p>
            <a:r>
              <a:rPr lang="en-US" dirty="0"/>
              <a:t>Tsuyoshi Miyakawa, Editor-in-Chief at </a:t>
            </a:r>
            <a:r>
              <a:rPr lang="en-US" i="1" dirty="0"/>
              <a:t>Molecular Brain, </a:t>
            </a:r>
            <a:r>
              <a:rPr lang="en-US" dirty="0"/>
              <a:t>requested data </a:t>
            </a:r>
            <a:r>
              <a:rPr lang="en-US" i="1" dirty="0"/>
              <a:t>for</a:t>
            </a:r>
            <a:r>
              <a:rPr lang="en-US" dirty="0"/>
              <a:t> 41 submissions.</a:t>
            </a:r>
          </a:p>
          <a:p>
            <a:pPr lvl="1"/>
            <a:r>
              <a:rPr lang="en-US" dirty="0"/>
              <a:t>21 withdrew their submission</a:t>
            </a:r>
          </a:p>
          <a:p>
            <a:pPr lvl="1"/>
            <a:r>
              <a:rPr lang="en-US" dirty="0"/>
              <a:t>19 provided insufficient data or mismatches</a:t>
            </a:r>
          </a:p>
          <a:p>
            <a:pPr lvl="2"/>
            <a:r>
              <a:rPr lang="en-US" dirty="0"/>
              <a:t>14 published elsewhere -&gt; raw data for received on request for 1</a:t>
            </a:r>
          </a:p>
          <a:p>
            <a:pPr lvl="1"/>
            <a:r>
              <a:rPr lang="en-US" dirty="0"/>
              <a:t>1 accepted</a:t>
            </a:r>
          </a:p>
          <a:p>
            <a:pPr lvl="1"/>
            <a:endParaRPr lang="en-US" dirty="0"/>
          </a:p>
          <a:p>
            <a:r>
              <a:rPr lang="en-US" dirty="0"/>
              <a:t>Some scientists are willing to </a:t>
            </a:r>
            <a:r>
              <a:rPr lang="en-US" i="1" dirty="0"/>
              <a:t>game</a:t>
            </a:r>
            <a:r>
              <a:rPr lang="en-US" dirty="0"/>
              <a:t> the journal system for publications…</a:t>
            </a:r>
          </a:p>
          <a:p>
            <a:pPr lvl="1"/>
            <a:endParaRPr lang="en-US" dirty="0"/>
          </a:p>
          <a:p>
            <a:pPr lvl="1"/>
            <a:endParaRPr lang="en-US" dirty="0"/>
          </a:p>
        </p:txBody>
      </p:sp>
      <p:sp>
        <p:nvSpPr>
          <p:cNvPr id="5" name="TextBox 4">
            <a:extLst>
              <a:ext uri="{FF2B5EF4-FFF2-40B4-BE49-F238E27FC236}">
                <a16:creationId xmlns:a16="http://schemas.microsoft.com/office/drawing/2014/main" id="{99FD23B2-846C-C2E7-B759-0068B9FD23AA}"/>
              </a:ext>
            </a:extLst>
          </p:cNvPr>
          <p:cNvSpPr txBox="1"/>
          <p:nvPr/>
        </p:nvSpPr>
        <p:spPr>
          <a:xfrm>
            <a:off x="0" y="6211330"/>
            <a:ext cx="12191999"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Miyakawa, T. (2020). No raw data, no science: another possible source of the reproducibility crisis. </a:t>
            </a:r>
            <a:r>
              <a:rPr lang="en-US" b="0" i="1" dirty="0">
                <a:solidFill>
                  <a:srgbClr val="222222"/>
                </a:solidFill>
                <a:effectLst/>
                <a:latin typeface="Arial" panose="020B0604020202020204" pitchFamily="34" charset="0"/>
              </a:rPr>
              <a:t>Molecular brain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13</a:t>
            </a:r>
            <a:r>
              <a:rPr lang="en-US" b="0" i="0" dirty="0">
                <a:solidFill>
                  <a:srgbClr val="222222"/>
                </a:solidFill>
                <a:effectLst/>
                <a:latin typeface="Arial" panose="020B0604020202020204" pitchFamily="34" charset="0"/>
              </a:rPr>
              <a:t>, 1-6. </a:t>
            </a:r>
            <a:r>
              <a:rPr lang="en-US" b="1" i="1" dirty="0">
                <a:solidFill>
                  <a:srgbClr val="222222"/>
                </a:solidFill>
                <a:latin typeface="Arial" panose="020B0604020202020204" pitchFamily="34" charset="0"/>
              </a:rPr>
              <a:t>(</a:t>
            </a:r>
            <a:r>
              <a:rPr lang="en-US" b="1" i="1" dirty="0">
                <a:solidFill>
                  <a:srgbClr val="222222"/>
                </a:solidFill>
                <a:effectLst/>
                <a:latin typeface="Arial" panose="020B0604020202020204" pitchFamily="34" charset="0"/>
              </a:rPr>
              <a:t>Thanks to Toby </a:t>
            </a:r>
            <a:r>
              <a:rPr lang="en-US" b="1" i="1" dirty="0" err="1">
                <a:solidFill>
                  <a:srgbClr val="222222"/>
                </a:solidFill>
                <a:effectLst/>
                <a:latin typeface="Arial" panose="020B0604020202020204" pitchFamily="34" charset="0"/>
              </a:rPr>
              <a:t>Prike</a:t>
            </a:r>
            <a:r>
              <a:rPr lang="en-US" b="1" i="1" dirty="0">
                <a:solidFill>
                  <a:srgbClr val="222222"/>
                </a:solidFill>
                <a:effectLst/>
                <a:latin typeface="Arial" panose="020B0604020202020204" pitchFamily="34" charset="0"/>
              </a:rPr>
              <a:t> for passing this on!</a:t>
            </a:r>
            <a:r>
              <a:rPr lang="en-US" b="1" i="1" dirty="0">
                <a:solidFill>
                  <a:srgbClr val="222222"/>
                </a:solidFill>
                <a:latin typeface="Arial" panose="020B0604020202020204" pitchFamily="34" charset="0"/>
              </a:rPr>
              <a:t>)</a:t>
            </a:r>
            <a:endParaRPr lang="en-US" b="1" i="1" dirty="0"/>
          </a:p>
        </p:txBody>
      </p:sp>
      <p:pic>
        <p:nvPicPr>
          <p:cNvPr id="1028" name="Picture 4" descr="figure 1">
            <a:extLst>
              <a:ext uri="{FF2B5EF4-FFF2-40B4-BE49-F238E27FC236}">
                <a16:creationId xmlns:a16="http://schemas.microsoft.com/office/drawing/2014/main" id="{D6FF816E-657D-D4E8-0C5D-49EEC9EE5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690" y="1614753"/>
            <a:ext cx="5453336" cy="403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2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1BC7-E1EB-C942-B7EF-2F1848B63D73}"/>
              </a:ext>
            </a:extLst>
          </p:cNvPr>
          <p:cNvSpPr>
            <a:spLocks noGrp="1"/>
          </p:cNvSpPr>
          <p:nvPr>
            <p:ph type="title"/>
          </p:nvPr>
        </p:nvSpPr>
        <p:spPr/>
        <p:txBody>
          <a:bodyPr/>
          <a:lstStyle/>
          <a:p>
            <a:r>
              <a:rPr lang="en-US" dirty="0">
                <a:solidFill>
                  <a:srgbClr val="810001"/>
                </a:solidFill>
              </a:rPr>
              <a:t>Open access </a:t>
            </a:r>
            <a:r>
              <a:rPr lang="en-US" dirty="0"/>
              <a:t>to research materials</a:t>
            </a:r>
          </a:p>
        </p:txBody>
      </p:sp>
      <p:sp>
        <p:nvSpPr>
          <p:cNvPr id="3" name="Content Placeholder 2">
            <a:extLst>
              <a:ext uri="{FF2B5EF4-FFF2-40B4-BE49-F238E27FC236}">
                <a16:creationId xmlns:a16="http://schemas.microsoft.com/office/drawing/2014/main" id="{634410E6-754A-A242-83BB-004F12E485E5}"/>
              </a:ext>
            </a:extLst>
          </p:cNvPr>
          <p:cNvSpPr>
            <a:spLocks noGrp="1"/>
          </p:cNvSpPr>
          <p:nvPr>
            <p:ph idx="1"/>
          </p:nvPr>
        </p:nvSpPr>
        <p:spPr>
          <a:xfrm>
            <a:off x="140675" y="1340612"/>
            <a:ext cx="7949777" cy="4884341"/>
          </a:xfrm>
        </p:spPr>
        <p:txBody>
          <a:bodyPr>
            <a:normAutofit lnSpcReduction="10000"/>
          </a:bodyPr>
          <a:lstStyle/>
          <a:p>
            <a:r>
              <a:rPr lang="en-US" dirty="0"/>
              <a:t>Sharing experimental code/data/stimuli for open access</a:t>
            </a:r>
          </a:p>
          <a:p>
            <a:pPr lvl="1"/>
            <a:r>
              <a:rPr lang="en-US" dirty="0"/>
              <a:t>Making a public repository of all research materials on the </a:t>
            </a:r>
            <a:r>
              <a:rPr lang="en-US" dirty="0">
                <a:solidFill>
                  <a:srgbClr val="810001"/>
                </a:solidFill>
              </a:rPr>
              <a:t>Open Science Framework </a:t>
            </a:r>
            <a:r>
              <a:rPr lang="en-US" dirty="0"/>
              <a:t>(run by the Center for Open Science)</a:t>
            </a:r>
          </a:p>
          <a:p>
            <a:pPr lvl="1"/>
            <a:r>
              <a:rPr lang="en-US" dirty="0"/>
              <a:t>Uploading code and packages to </a:t>
            </a:r>
            <a:r>
              <a:rPr lang="en-US" dirty="0">
                <a:solidFill>
                  <a:srgbClr val="810001"/>
                </a:solidFill>
              </a:rPr>
              <a:t>GitHub </a:t>
            </a:r>
            <a:r>
              <a:rPr lang="en-US" dirty="0"/>
              <a:t>and making it publicly available</a:t>
            </a:r>
          </a:p>
          <a:p>
            <a:pPr lvl="1"/>
            <a:endParaRPr lang="en-US" dirty="0"/>
          </a:p>
          <a:p>
            <a:r>
              <a:rPr lang="en-US" dirty="0"/>
              <a:t>Allows for in-depth scrutiny and evaluation</a:t>
            </a:r>
          </a:p>
          <a:p>
            <a:pPr lvl="1"/>
            <a:r>
              <a:rPr lang="en-US" dirty="0"/>
              <a:t>And allows for re-analysis of the data for other purposes!</a:t>
            </a:r>
          </a:p>
          <a:p>
            <a:pPr lvl="1"/>
            <a:r>
              <a:rPr lang="en-US" dirty="0"/>
              <a:t>Promotes equity as it can reduce barriers for other researchers!</a:t>
            </a:r>
          </a:p>
          <a:p>
            <a:pPr lvl="1"/>
            <a:endParaRPr lang="en-US" dirty="0"/>
          </a:p>
          <a:p>
            <a:pPr lvl="1"/>
            <a:endParaRPr lang="en-US" dirty="0"/>
          </a:p>
          <a:p>
            <a:pPr lvl="1"/>
            <a:endParaRPr lang="en-US" dirty="0"/>
          </a:p>
        </p:txBody>
      </p:sp>
      <p:pic>
        <p:nvPicPr>
          <p:cNvPr id="4100" name="Picture 4">
            <a:extLst>
              <a:ext uri="{FF2B5EF4-FFF2-40B4-BE49-F238E27FC236}">
                <a16:creationId xmlns:a16="http://schemas.microsoft.com/office/drawing/2014/main" id="{45575590-4419-B846-9EA1-C8C18899B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238" y="1195754"/>
            <a:ext cx="3169976" cy="20275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F64D268-ADFB-5F4A-8865-8365A158E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452" y="3429000"/>
            <a:ext cx="4101548" cy="3231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0F84298-1CA2-264A-82A3-5C03D843BC74}"/>
              </a:ext>
            </a:extLst>
          </p:cNvPr>
          <p:cNvGrpSpPr/>
          <p:nvPr/>
        </p:nvGrpSpPr>
        <p:grpSpPr>
          <a:xfrm>
            <a:off x="8499489" y="4086180"/>
            <a:ext cx="3283473" cy="1033804"/>
            <a:chOff x="8556238" y="5517415"/>
            <a:chExt cx="3283473" cy="1033804"/>
          </a:xfrm>
        </p:grpSpPr>
        <p:pic>
          <p:nvPicPr>
            <p:cNvPr id="5" name="Picture 4">
              <a:extLst>
                <a:ext uri="{FF2B5EF4-FFF2-40B4-BE49-F238E27FC236}">
                  <a16:creationId xmlns:a16="http://schemas.microsoft.com/office/drawing/2014/main" id="{6F50ADA9-6053-154F-B506-4E86B65F9562}"/>
                </a:ext>
              </a:extLst>
            </p:cNvPr>
            <p:cNvPicPr>
              <a:picLocks noChangeAspect="1"/>
            </p:cNvPicPr>
            <p:nvPr/>
          </p:nvPicPr>
          <p:blipFill>
            <a:blip r:embed="rId4"/>
            <a:stretch>
              <a:fillRect/>
            </a:stretch>
          </p:blipFill>
          <p:spPr>
            <a:xfrm>
              <a:off x="8556238" y="5653317"/>
              <a:ext cx="762000" cy="762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6642195E-AD30-A54B-BE0B-8B814FBDF9CB}"/>
                </a:ext>
              </a:extLst>
            </p:cNvPr>
            <p:cNvPicPr>
              <a:picLocks noChangeAspect="1"/>
            </p:cNvPicPr>
            <p:nvPr/>
          </p:nvPicPr>
          <p:blipFill>
            <a:blip r:embed="rId5"/>
            <a:stretch>
              <a:fillRect/>
            </a:stretch>
          </p:blipFill>
          <p:spPr>
            <a:xfrm>
              <a:off x="9318238" y="5517415"/>
              <a:ext cx="2521473" cy="1033804"/>
            </a:xfrm>
            <a:prstGeom prst="rect">
              <a:avLst/>
            </a:prstGeom>
          </p:spPr>
        </p:pic>
      </p:grpSp>
    </p:spTree>
    <p:extLst>
      <p:ext uri="{BB962C8B-B14F-4D97-AF65-F5344CB8AC3E}">
        <p14:creationId xmlns:p14="http://schemas.microsoft.com/office/powerpoint/2010/main" val="117905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3A5E-4DB2-4840-B00D-E2992A20F599}"/>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70FAE5C-7205-FD41-9BBE-74F110EC42BE}"/>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365A3ACE-3F15-E74E-B814-C206F8179498}"/>
              </a:ext>
            </a:extLst>
          </p:cNvPr>
          <p:cNvPicPr>
            <a:picLocks noChangeAspect="1"/>
          </p:cNvPicPr>
          <p:nvPr/>
        </p:nvPicPr>
        <p:blipFill>
          <a:blip r:embed="rId2"/>
          <a:stretch>
            <a:fillRect/>
          </a:stretch>
        </p:blipFill>
        <p:spPr>
          <a:xfrm>
            <a:off x="296792" y="0"/>
            <a:ext cx="11598416" cy="6858000"/>
          </a:xfrm>
          <a:prstGeom prst="rect">
            <a:avLst/>
          </a:prstGeom>
        </p:spPr>
      </p:pic>
    </p:spTree>
    <p:extLst>
      <p:ext uri="{BB962C8B-B14F-4D97-AF65-F5344CB8AC3E}">
        <p14:creationId xmlns:p14="http://schemas.microsoft.com/office/powerpoint/2010/main" val="2202137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5C35-63B2-903E-98B2-C74408831087}"/>
              </a:ext>
            </a:extLst>
          </p:cNvPr>
          <p:cNvSpPr>
            <a:spLocks noGrp="1"/>
          </p:cNvSpPr>
          <p:nvPr>
            <p:ph type="ctrTitle"/>
          </p:nvPr>
        </p:nvSpPr>
        <p:spPr>
          <a:xfrm>
            <a:off x="547141" y="794479"/>
            <a:ext cx="6855741" cy="3994878"/>
          </a:xfrm>
        </p:spPr>
        <p:txBody>
          <a:bodyPr anchor="t"/>
          <a:lstStyle/>
          <a:p>
            <a:pPr algn="l"/>
            <a:r>
              <a:rPr lang="en-US" sz="5400" dirty="0">
                <a:solidFill>
                  <a:schemeClr val="accent5">
                    <a:lumMod val="75000"/>
                  </a:schemeClr>
                </a:solidFill>
                <a:cs typeface="Arial" panose="020B0604020202020204" pitchFamily="34" charset="0"/>
              </a:rPr>
              <a:t>Research rigor </a:t>
            </a:r>
            <a:r>
              <a:rPr lang="en-US" sz="5400" dirty="0">
                <a:cs typeface="Arial" panose="020B0604020202020204" pitchFamily="34" charset="0"/>
              </a:rPr>
              <a:t>needs to be a priority… </a:t>
            </a:r>
            <a:br>
              <a:rPr lang="en-US" sz="5400" dirty="0">
                <a:cs typeface="Arial" panose="020B0604020202020204" pitchFamily="34" charset="0"/>
              </a:rPr>
            </a:br>
            <a:br>
              <a:rPr lang="en-US" sz="5400" dirty="0">
                <a:cs typeface="Arial" panose="020B0604020202020204" pitchFamily="34" charset="0"/>
              </a:rPr>
            </a:br>
            <a:r>
              <a:rPr lang="en-US" sz="5400" dirty="0">
                <a:cs typeface="Arial" panose="020B0604020202020204" pitchFamily="34" charset="0"/>
              </a:rPr>
              <a:t>and that starts with </a:t>
            </a:r>
            <a:r>
              <a:rPr lang="en-US" sz="5400" dirty="0">
                <a:solidFill>
                  <a:schemeClr val="accent5">
                    <a:lumMod val="75000"/>
                  </a:schemeClr>
                </a:solidFill>
                <a:cs typeface="Arial" panose="020B0604020202020204" pitchFamily="34" charset="0"/>
              </a:rPr>
              <a:t>you</a:t>
            </a:r>
            <a:r>
              <a:rPr lang="en-US" sz="5400" dirty="0">
                <a:cs typeface="Arial" panose="020B0604020202020204" pitchFamily="34" charset="0"/>
              </a:rPr>
              <a:t>.</a:t>
            </a:r>
            <a:r>
              <a:rPr lang="en-US" sz="5400" dirty="0">
                <a:solidFill>
                  <a:srgbClr val="F5BE2C"/>
                </a:solidFill>
                <a:cs typeface="Arial" panose="020B0604020202020204" pitchFamily="34" charset="0"/>
              </a:rPr>
              <a:t> </a:t>
            </a:r>
            <a:endParaRPr lang="en-US" sz="5400" dirty="0">
              <a:cs typeface="Arial" panose="020B0604020202020204" pitchFamily="34" charset="0"/>
            </a:endParaRPr>
          </a:p>
        </p:txBody>
      </p:sp>
      <p:pic>
        <p:nvPicPr>
          <p:cNvPr id="3" name="Picture 4" descr="This image shows a researcher evolving their research practices to move towards the era of open research. The image starts with the person looking anxious about engaging with open science, slowly they take a few steps, feel comfortable about sharing their work, and finally start to collaborate with others.">
            <a:extLst>
              <a:ext uri="{FF2B5EF4-FFF2-40B4-BE49-F238E27FC236}">
                <a16:creationId xmlns:a16="http://schemas.microsoft.com/office/drawing/2014/main" id="{7F9A7800-EFFF-EBED-46B9-96941D14E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81"/>
          <a:stretch/>
        </p:blipFill>
        <p:spPr bwMode="auto">
          <a:xfrm>
            <a:off x="7027101" y="1632201"/>
            <a:ext cx="5074677" cy="4302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B41220-6332-41E2-09A6-464670E6E9B8}"/>
              </a:ext>
            </a:extLst>
          </p:cNvPr>
          <p:cNvSpPr txBox="1"/>
          <p:nvPr/>
        </p:nvSpPr>
        <p:spPr>
          <a:xfrm>
            <a:off x="6096000" y="5934670"/>
            <a:ext cx="6100174" cy="923330"/>
          </a:xfrm>
          <a:prstGeom prst="rect">
            <a:avLst/>
          </a:prstGeom>
          <a:noFill/>
        </p:spPr>
        <p:txBody>
          <a:bodyPr wrap="square">
            <a:spAutoFit/>
          </a:bodyPr>
          <a:lstStyle/>
          <a:p>
            <a:pPr algn="r"/>
            <a:r>
              <a:rPr lang="en-US" b="0" i="1" dirty="0">
                <a:solidFill>
                  <a:srgbClr val="333333"/>
                </a:solidFill>
                <a:effectLst/>
                <a:latin typeface="Arial" panose="020B0604020202020204" pitchFamily="34" charset="0"/>
                <a:cs typeface="Arial" panose="020B0604020202020204" pitchFamily="34" charset="0"/>
              </a:rPr>
              <a:t>The Turing Way</a:t>
            </a:r>
            <a:r>
              <a:rPr lang="en-US" b="0" i="0" dirty="0">
                <a:solidFill>
                  <a:srgbClr val="333333"/>
                </a:solidFill>
                <a:effectLst/>
                <a:latin typeface="Arial" panose="020B0604020202020204" pitchFamily="34" charset="0"/>
                <a:cs typeface="Arial" panose="020B0604020202020204" pitchFamily="34" charset="0"/>
              </a:rPr>
              <a:t> project illustration by </a:t>
            </a:r>
            <a:r>
              <a:rPr lang="en-US" b="0" i="0" dirty="0" err="1">
                <a:solidFill>
                  <a:srgbClr val="333333"/>
                </a:solidFill>
                <a:effectLst/>
                <a:latin typeface="Arial" panose="020B0604020202020204" pitchFamily="34" charset="0"/>
                <a:cs typeface="Arial" panose="020B0604020202020204" pitchFamily="34" charset="0"/>
              </a:rPr>
              <a:t>Scriberia</a:t>
            </a:r>
            <a:r>
              <a:rPr lang="en-US" b="0" i="0" dirty="0">
                <a:solidFill>
                  <a:srgbClr val="333333"/>
                </a:solidFill>
                <a:effectLst/>
                <a:latin typeface="Arial" panose="020B0604020202020204" pitchFamily="34" charset="0"/>
                <a:cs typeface="Arial" panose="020B0604020202020204" pitchFamily="34" charset="0"/>
              </a:rPr>
              <a:t>. </a:t>
            </a:r>
          </a:p>
          <a:p>
            <a:pPr algn="r"/>
            <a:r>
              <a:rPr lang="en-US" b="0" i="0" dirty="0">
                <a:solidFill>
                  <a:srgbClr val="333333"/>
                </a:solidFill>
                <a:effectLst/>
                <a:latin typeface="Arial" panose="020B0604020202020204" pitchFamily="34" charset="0"/>
                <a:cs typeface="Arial" panose="020B0604020202020204" pitchFamily="34" charset="0"/>
              </a:rPr>
              <a:t>Used under a CC-BY 4.0 </a:t>
            </a:r>
            <a:r>
              <a:rPr lang="en-US" b="0" i="0" dirty="0" err="1">
                <a:solidFill>
                  <a:srgbClr val="333333"/>
                </a:solidFill>
                <a:effectLst/>
                <a:latin typeface="Arial" panose="020B0604020202020204" pitchFamily="34" charset="0"/>
                <a:cs typeface="Arial" panose="020B0604020202020204" pitchFamily="34" charset="0"/>
              </a:rPr>
              <a:t>licence</a:t>
            </a:r>
            <a:r>
              <a:rPr lang="en-US" b="0" i="0" dirty="0">
                <a:solidFill>
                  <a:srgbClr val="333333"/>
                </a:solidFill>
                <a:effectLst/>
                <a:latin typeface="Arial" panose="020B0604020202020204" pitchFamily="34" charset="0"/>
                <a:cs typeface="Arial" panose="020B0604020202020204" pitchFamily="34" charset="0"/>
              </a:rPr>
              <a:t>. DOI: </a:t>
            </a:r>
            <a:r>
              <a:rPr lang="en-US" b="0" i="0" u="none" strike="noStrike" dirty="0">
                <a:effectLst/>
                <a:latin typeface="Arial" panose="020B0604020202020204" pitchFamily="34" charset="0"/>
                <a:cs typeface="Arial" panose="020B0604020202020204" pitchFamily="34" charset="0"/>
                <a:hlinkClick r:id="rId3"/>
              </a:rPr>
              <a:t>10.5281/zenodo.3332807</a:t>
            </a:r>
            <a:r>
              <a:rPr lang="en-US" b="0" i="0" dirty="0">
                <a:solidFill>
                  <a:srgbClr val="333333"/>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6407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E7F9-1E4F-EF87-FE24-0E5F7E3B49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110491-6F07-C856-BE77-0CA94DEFF991}"/>
              </a:ext>
            </a:extLst>
          </p:cNvPr>
          <p:cNvSpPr>
            <a:spLocks noGrp="1"/>
          </p:cNvSpPr>
          <p:nvPr>
            <p:ph idx="1"/>
          </p:nvPr>
        </p:nvSpPr>
        <p:spPr/>
        <p:txBody>
          <a:bodyPr/>
          <a:lstStyle/>
          <a:p>
            <a:endParaRPr lang="en-US" dirty="0"/>
          </a:p>
        </p:txBody>
      </p:sp>
      <p:pic>
        <p:nvPicPr>
          <p:cNvPr id="4" name="Picture 3" descr="Text&#10;&#10;Description automatically generated">
            <a:extLst>
              <a:ext uri="{FF2B5EF4-FFF2-40B4-BE49-F238E27FC236}">
                <a16:creationId xmlns:a16="http://schemas.microsoft.com/office/drawing/2014/main" id="{97DF6CCA-40A7-8DDB-EDDB-9F8CAE84A8EA}"/>
              </a:ext>
            </a:extLst>
          </p:cNvPr>
          <p:cNvPicPr>
            <a:picLocks noChangeAspect="1"/>
          </p:cNvPicPr>
          <p:nvPr/>
        </p:nvPicPr>
        <p:blipFill>
          <a:blip r:embed="rId2"/>
          <a:stretch>
            <a:fillRect/>
          </a:stretch>
        </p:blipFill>
        <p:spPr>
          <a:xfrm>
            <a:off x="2797174" y="839999"/>
            <a:ext cx="6597650" cy="2099629"/>
          </a:xfrm>
          <a:prstGeom prst="rect">
            <a:avLst/>
          </a:prstGeom>
        </p:spPr>
      </p:pic>
      <p:sp>
        <p:nvSpPr>
          <p:cNvPr id="5" name="TextBox 4">
            <a:extLst>
              <a:ext uri="{FF2B5EF4-FFF2-40B4-BE49-F238E27FC236}">
                <a16:creationId xmlns:a16="http://schemas.microsoft.com/office/drawing/2014/main" id="{34910937-2BFA-C5C6-ADBD-4C173AAFC513}"/>
              </a:ext>
            </a:extLst>
          </p:cNvPr>
          <p:cNvSpPr txBox="1"/>
          <p:nvPr/>
        </p:nvSpPr>
        <p:spPr>
          <a:xfrm>
            <a:off x="1183276" y="3706949"/>
            <a:ext cx="9825447" cy="1938992"/>
          </a:xfrm>
          <a:prstGeom prst="rect">
            <a:avLst/>
          </a:prstGeom>
          <a:solidFill>
            <a:schemeClr val="bg1"/>
          </a:solidFill>
          <a:ln w="381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Not doing anything </a:t>
            </a:r>
            <a:r>
              <a:rPr kumimoji="0" lang="en-US" sz="4000" b="1" i="0" u="none" strike="noStrike" kern="1200" cap="none" spc="0" normalizeH="0" baseline="0" noProof="0" dirty="0">
                <a:ln>
                  <a:noFill/>
                </a:ln>
                <a:solidFill>
                  <a:srgbClr val="800001"/>
                </a:solidFill>
                <a:effectLst/>
                <a:uLnTx/>
                <a:uFillTx/>
                <a:latin typeface="Avenir Book" panose="02000503020000020003" pitchFamily="2" charset="0"/>
                <a:ea typeface="+mn-ea"/>
                <a:cs typeface="+mn-cs"/>
              </a:rPr>
              <a:t>adds resistance </a:t>
            </a:r>
            <a:r>
              <a:rPr kumimoji="0" lang="en-US" sz="40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to changes and reforms. It calcifies existing structures. </a:t>
            </a:r>
            <a:endParaRPr kumimoji="0" lang="en-US" sz="24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280187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0764-F9B8-FF4A-B938-0321321DBAFD}"/>
              </a:ext>
            </a:extLst>
          </p:cNvPr>
          <p:cNvSpPr>
            <a:spLocks noGrp="1"/>
          </p:cNvSpPr>
          <p:nvPr>
            <p:ph type="title"/>
          </p:nvPr>
        </p:nvSpPr>
        <p:spPr/>
        <p:txBody>
          <a:bodyPr/>
          <a:lstStyle/>
          <a:p>
            <a:r>
              <a:rPr lang="en-US" dirty="0"/>
              <a:t>Where do I start?</a:t>
            </a:r>
          </a:p>
        </p:txBody>
      </p:sp>
      <p:sp>
        <p:nvSpPr>
          <p:cNvPr id="5" name="Content Placeholder 4">
            <a:extLst>
              <a:ext uri="{FF2B5EF4-FFF2-40B4-BE49-F238E27FC236}">
                <a16:creationId xmlns:a16="http://schemas.microsoft.com/office/drawing/2014/main" id="{BF71C9B2-3F7C-0B44-9265-48CF88F7582E}"/>
              </a:ext>
            </a:extLst>
          </p:cNvPr>
          <p:cNvSpPr>
            <a:spLocks noGrp="1"/>
          </p:cNvSpPr>
          <p:nvPr>
            <p:ph idx="1"/>
          </p:nvPr>
        </p:nvSpPr>
        <p:spPr>
          <a:xfrm>
            <a:off x="351312" y="1228772"/>
            <a:ext cx="7662440" cy="4892992"/>
          </a:xfrm>
        </p:spPr>
        <p:txBody>
          <a:bodyPr/>
          <a:lstStyle/>
          <a:p>
            <a:r>
              <a:rPr lang="en-US" dirty="0"/>
              <a:t>Open Science is not “all or nothing”</a:t>
            </a:r>
          </a:p>
          <a:p>
            <a:pPr lvl="1"/>
            <a:r>
              <a:rPr lang="en-US" dirty="0"/>
              <a:t>These are research skills that take time to develop!</a:t>
            </a:r>
            <a:br>
              <a:rPr lang="en-US" dirty="0"/>
            </a:br>
            <a:endParaRPr lang="en-US" dirty="0"/>
          </a:p>
          <a:p>
            <a:r>
              <a:rPr lang="en-US" dirty="0"/>
              <a:t>Some easy Open Science practices to adopt:</a:t>
            </a:r>
          </a:p>
          <a:p>
            <a:pPr lvl="1"/>
            <a:r>
              <a:rPr lang="en-US" dirty="0"/>
              <a:t>Post free copies of published articles / deposit preprints of all manuscripts</a:t>
            </a:r>
          </a:p>
          <a:p>
            <a:pPr lvl="1"/>
            <a:r>
              <a:rPr lang="en-US" dirty="0"/>
              <a:t>Publish in open access venues</a:t>
            </a:r>
          </a:p>
          <a:p>
            <a:pPr lvl="1"/>
            <a:r>
              <a:rPr lang="en-US" dirty="0"/>
              <a:t>Publicly share data and materials</a:t>
            </a:r>
          </a:p>
          <a:p>
            <a:pPr lvl="1"/>
            <a:r>
              <a:rPr lang="en-US" dirty="0"/>
              <a:t>Preregister studies</a:t>
            </a:r>
          </a:p>
        </p:txBody>
      </p:sp>
      <p:pic>
        <p:nvPicPr>
          <p:cNvPr id="7" name="New picture">
            <a:extLst>
              <a:ext uri="{FF2B5EF4-FFF2-40B4-BE49-F238E27FC236}">
                <a16:creationId xmlns:a16="http://schemas.microsoft.com/office/drawing/2014/main" id="{4E3F6E02-9640-954D-831B-821FB06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440" y="343076"/>
            <a:ext cx="3245488" cy="54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8" name="Rectangle 7">
            <a:extLst>
              <a:ext uri="{FF2B5EF4-FFF2-40B4-BE49-F238E27FC236}">
                <a16:creationId xmlns:a16="http://schemas.microsoft.com/office/drawing/2014/main" id="{E49383B0-3D6F-8744-BDC8-7640959767BE}"/>
              </a:ext>
            </a:extLst>
          </p:cNvPr>
          <p:cNvSpPr/>
          <p:nvPr/>
        </p:nvSpPr>
        <p:spPr>
          <a:xfrm>
            <a:off x="39190" y="5932939"/>
            <a:ext cx="12191999"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Kathawalla</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U. K., Silverstein, P., &amp; Syed, M. (2021). Easing into open science: A guide for graduate students and their advisors. </a:t>
            </a:r>
            <a:r>
              <a:rPr kumimoji="0" lang="en-US" sz="14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Collabra: Psychology</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7</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McKiernan, E. C.,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Bourne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 E., Brown, C. T., Buck, S.,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Kenall</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Lin, J., ... &amp;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Yarkoni</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 (2016). Point of view: How open science helps researchers succeed.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eLife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5, e16800.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Content Placeholder 9" descr="Line arrow Slight curve">
            <a:extLst>
              <a:ext uri="{FF2B5EF4-FFF2-40B4-BE49-F238E27FC236}">
                <a16:creationId xmlns:a16="http://schemas.microsoft.com/office/drawing/2014/main" id="{D341819C-1E90-9986-FEC3-C275C9B35F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959077">
            <a:off x="10409458" y="225508"/>
            <a:ext cx="774744" cy="774744"/>
          </a:xfrm>
          <a:prstGeom prst="rect">
            <a:avLst/>
          </a:prstGeom>
        </p:spPr>
      </p:pic>
      <p:pic>
        <p:nvPicPr>
          <p:cNvPr id="4" name="Graphic 3">
            <a:extLst>
              <a:ext uri="{FF2B5EF4-FFF2-40B4-BE49-F238E27FC236}">
                <a16:creationId xmlns:a16="http://schemas.microsoft.com/office/drawing/2014/main" id="{52D494D6-1CB4-1118-2B7A-E729EDE87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8424" y="103109"/>
            <a:ext cx="781386" cy="761070"/>
          </a:xfrm>
          <a:prstGeom prst="rect">
            <a:avLst/>
          </a:prstGeom>
        </p:spPr>
      </p:pic>
    </p:spTree>
    <p:extLst>
      <p:ext uri="{BB962C8B-B14F-4D97-AF65-F5344CB8AC3E}">
        <p14:creationId xmlns:p14="http://schemas.microsoft.com/office/powerpoint/2010/main" val="673069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B037-0A61-2C41-B57E-373ECBCD3EAB}"/>
              </a:ext>
            </a:extLst>
          </p:cNvPr>
          <p:cNvSpPr>
            <a:spLocks noGrp="1"/>
          </p:cNvSpPr>
          <p:nvPr>
            <p:ph type="title"/>
          </p:nvPr>
        </p:nvSpPr>
        <p:spPr/>
        <p:txBody>
          <a:bodyPr/>
          <a:lstStyle/>
          <a:p>
            <a:r>
              <a:rPr lang="en-US" dirty="0"/>
              <a:t>Personal </a:t>
            </a:r>
            <a:r>
              <a:rPr lang="en-US" dirty="0">
                <a:solidFill>
                  <a:schemeClr val="accent5">
                    <a:lumMod val="75000"/>
                  </a:schemeClr>
                </a:solidFill>
              </a:rPr>
              <a:t>benefits</a:t>
            </a:r>
            <a:r>
              <a:rPr lang="en-US" dirty="0"/>
              <a:t> of Open Science</a:t>
            </a:r>
          </a:p>
        </p:txBody>
      </p:sp>
      <p:sp>
        <p:nvSpPr>
          <p:cNvPr id="3" name="Content Placeholder 2">
            <a:extLst>
              <a:ext uri="{FF2B5EF4-FFF2-40B4-BE49-F238E27FC236}">
                <a16:creationId xmlns:a16="http://schemas.microsoft.com/office/drawing/2014/main" id="{8053FB17-4C2E-4142-B656-70B1A33E33F0}"/>
              </a:ext>
            </a:extLst>
          </p:cNvPr>
          <p:cNvSpPr>
            <a:spLocks noGrp="1"/>
          </p:cNvSpPr>
          <p:nvPr>
            <p:ph idx="1"/>
          </p:nvPr>
        </p:nvSpPr>
        <p:spPr>
          <a:xfrm>
            <a:off x="0" y="1325563"/>
            <a:ext cx="12192000" cy="4472146"/>
          </a:xfrm>
        </p:spPr>
        <p:txBody>
          <a:bodyPr>
            <a:normAutofit/>
          </a:bodyPr>
          <a:lstStyle/>
          <a:p>
            <a:r>
              <a:rPr lang="en-US" dirty="0">
                <a:solidFill>
                  <a:schemeClr val="accent5">
                    <a:lumMod val="75000"/>
                  </a:schemeClr>
                </a:solidFill>
              </a:rPr>
              <a:t>Improve the quality and reliability </a:t>
            </a:r>
            <a:r>
              <a:rPr lang="en-US" dirty="0"/>
              <a:t>of your scientific research</a:t>
            </a:r>
          </a:p>
          <a:p>
            <a:pPr lvl="1"/>
            <a:r>
              <a:rPr lang="en-US" dirty="0"/>
              <a:t>For example, preregistrations prompt </a:t>
            </a:r>
            <a:r>
              <a:rPr lang="en-US" dirty="0">
                <a:solidFill>
                  <a:schemeClr val="accent5">
                    <a:lumMod val="75000"/>
                  </a:schemeClr>
                </a:solidFill>
              </a:rPr>
              <a:t>theory development</a:t>
            </a:r>
            <a:r>
              <a:rPr lang="en-US" dirty="0"/>
              <a:t>, justifications of sample sizes and analyses, and </a:t>
            </a:r>
            <a:r>
              <a:rPr lang="en-US" dirty="0">
                <a:solidFill>
                  <a:schemeClr val="accent5">
                    <a:lumMod val="75000"/>
                  </a:schemeClr>
                </a:solidFill>
              </a:rPr>
              <a:t>statistical power considerations </a:t>
            </a:r>
            <a:r>
              <a:rPr lang="en-US" dirty="0"/>
              <a:t>to protect against researcher bias</a:t>
            </a:r>
          </a:p>
          <a:p>
            <a:r>
              <a:rPr lang="en-US" dirty="0">
                <a:solidFill>
                  <a:schemeClr val="accent5">
                    <a:lumMod val="75000"/>
                  </a:schemeClr>
                </a:solidFill>
              </a:rPr>
              <a:t>Increases the impact</a:t>
            </a:r>
            <a:r>
              <a:rPr lang="en-US" dirty="0"/>
              <a:t> of your scientific research</a:t>
            </a:r>
          </a:p>
          <a:p>
            <a:pPr lvl="1"/>
            <a:r>
              <a:rPr lang="en-US" dirty="0"/>
              <a:t>Increase reviewers’ quality of feedback if they reproduce your results and analyses</a:t>
            </a:r>
          </a:p>
          <a:p>
            <a:pPr lvl="1"/>
            <a:r>
              <a:rPr lang="en-US" dirty="0">
                <a:solidFill>
                  <a:schemeClr val="accent5">
                    <a:lumMod val="75000"/>
                  </a:schemeClr>
                </a:solidFill>
              </a:rPr>
              <a:t>Increase citations </a:t>
            </a:r>
            <a:r>
              <a:rPr lang="en-US" dirty="0"/>
              <a:t>from re-analysis and re-use of open datasets</a:t>
            </a:r>
          </a:p>
          <a:p>
            <a:r>
              <a:rPr lang="en-US" dirty="0"/>
              <a:t>Can become part of your </a:t>
            </a:r>
            <a:r>
              <a:rPr lang="en-US" dirty="0">
                <a:solidFill>
                  <a:schemeClr val="accent5">
                    <a:lumMod val="75000"/>
                  </a:schemeClr>
                </a:solidFill>
              </a:rPr>
              <a:t>academic brand</a:t>
            </a:r>
          </a:p>
          <a:p>
            <a:pPr lvl="1"/>
            <a:r>
              <a:rPr lang="en-US" dirty="0"/>
              <a:t>Increasingly considered in grants and job applications</a:t>
            </a:r>
          </a:p>
          <a:p>
            <a:endParaRPr lang="en-US" dirty="0"/>
          </a:p>
          <a:p>
            <a:endParaRPr lang="en-US" dirty="0"/>
          </a:p>
        </p:txBody>
      </p:sp>
      <p:sp>
        <p:nvSpPr>
          <p:cNvPr id="4" name="Rectangle 3">
            <a:extLst>
              <a:ext uri="{FF2B5EF4-FFF2-40B4-BE49-F238E27FC236}">
                <a16:creationId xmlns:a16="http://schemas.microsoft.com/office/drawing/2014/main" id="{8EB1DC09-5695-5A4B-86FC-B877932DF61C}"/>
              </a:ext>
            </a:extLst>
          </p:cNvPr>
          <p:cNvSpPr/>
          <p:nvPr/>
        </p:nvSpPr>
        <p:spPr>
          <a:xfrm>
            <a:off x="0" y="6334780"/>
            <a:ext cx="1138563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Markowetz</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 (2015). Five selfish reasons to work reproducibly. Genome biology, 16(1), 1-4.</a:t>
            </a:r>
            <a:b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Piwowar, H. A., &amp; Vision, T. J. (2013). Data reuse and the open data citation advantage. </a:t>
            </a:r>
            <a:r>
              <a:rPr kumimoji="0" lang="en-US" sz="1400" b="0" i="1"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PeerJ</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1</a:t>
            </a:r>
            <a:r>
              <a:rPr kumimoji="0" lang="en-US" sz="14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e175.</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4569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Difference">
            <a:extLst>
              <a:ext uri="{FF2B5EF4-FFF2-40B4-BE49-F238E27FC236}">
                <a16:creationId xmlns:a16="http://schemas.microsoft.com/office/drawing/2014/main" id="{3D948445-826E-234A-BFE1-B4308B1C5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770" y="39370"/>
            <a:ext cx="3620819" cy="68186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D39BED-C4F4-2E42-BA93-C522708A5194}"/>
              </a:ext>
            </a:extLst>
          </p:cNvPr>
          <p:cNvSpPr>
            <a:spLocks noGrp="1"/>
          </p:cNvSpPr>
          <p:nvPr>
            <p:ph type="title"/>
          </p:nvPr>
        </p:nvSpPr>
        <p:spPr>
          <a:xfrm>
            <a:off x="134813" y="136525"/>
            <a:ext cx="6553854" cy="2738755"/>
          </a:xfrm>
        </p:spPr>
        <p:txBody>
          <a:bodyPr anchor="t">
            <a:normAutofit/>
          </a:bodyPr>
          <a:lstStyle/>
          <a:p>
            <a:r>
              <a:rPr lang="en-US" dirty="0"/>
              <a:t>How does </a:t>
            </a:r>
            <a:br>
              <a:rPr lang="en-US" dirty="0"/>
            </a:br>
            <a:r>
              <a:rPr lang="en-US" dirty="0"/>
              <a:t>science work?</a:t>
            </a:r>
          </a:p>
        </p:txBody>
      </p:sp>
      <p:sp>
        <p:nvSpPr>
          <p:cNvPr id="4" name="Rectangle 3">
            <a:extLst>
              <a:ext uri="{FF2B5EF4-FFF2-40B4-BE49-F238E27FC236}">
                <a16:creationId xmlns:a16="http://schemas.microsoft.com/office/drawing/2014/main" id="{90F22AE4-E935-D14B-92B9-32A7A3131F25}"/>
              </a:ext>
            </a:extLst>
          </p:cNvPr>
          <p:cNvSpPr/>
          <p:nvPr/>
        </p:nvSpPr>
        <p:spPr>
          <a:xfrm>
            <a:off x="0" y="6488668"/>
            <a:ext cx="3740768" cy="369332"/>
          </a:xfrm>
          <a:prstGeom prst="rect">
            <a:avLst/>
          </a:prstGeom>
        </p:spPr>
        <p:txBody>
          <a:bodyPr wrap="none">
            <a:spAutoFit/>
          </a:bodyPr>
          <a:lstStyle/>
          <a:p>
            <a:r>
              <a:rPr lang="en-US" dirty="0">
                <a:latin typeface="Avenir Book" panose="02000503020000020003" pitchFamily="2" charset="0"/>
                <a:cs typeface="Arial" panose="020B0604020202020204" pitchFamily="34" charset="0"/>
              </a:rPr>
              <a:t>Comic from https://</a:t>
            </a:r>
            <a:r>
              <a:rPr lang="en-US" dirty="0" err="1">
                <a:latin typeface="Avenir Book" panose="02000503020000020003" pitchFamily="2" charset="0"/>
                <a:cs typeface="Arial" panose="020B0604020202020204" pitchFamily="34" charset="0"/>
              </a:rPr>
              <a:t>xkcd.com</a:t>
            </a:r>
            <a:r>
              <a:rPr lang="en-US" dirty="0">
                <a:latin typeface="Avenir Book" panose="02000503020000020003" pitchFamily="2" charset="0"/>
                <a:cs typeface="Arial" panose="020B0604020202020204" pitchFamily="34" charset="0"/>
              </a:rPr>
              <a:t>/242/</a:t>
            </a:r>
          </a:p>
        </p:txBody>
      </p:sp>
      <p:sp>
        <p:nvSpPr>
          <p:cNvPr id="5" name="Rectangle 4">
            <a:extLst>
              <a:ext uri="{FF2B5EF4-FFF2-40B4-BE49-F238E27FC236}">
                <a16:creationId xmlns:a16="http://schemas.microsoft.com/office/drawing/2014/main" id="{C15E4BDF-F90D-8346-8C1F-6CD15902447B}"/>
              </a:ext>
            </a:extLst>
          </p:cNvPr>
          <p:cNvSpPr/>
          <p:nvPr/>
        </p:nvSpPr>
        <p:spPr>
          <a:xfrm rot="20672032">
            <a:off x="5932820" y="4304516"/>
            <a:ext cx="3840818" cy="2514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B00851-C423-35F5-D146-85C7D5B31CE8}"/>
              </a:ext>
            </a:extLst>
          </p:cNvPr>
          <p:cNvSpPr txBox="1"/>
          <p:nvPr/>
        </p:nvSpPr>
        <p:spPr>
          <a:xfrm>
            <a:off x="7070717" y="3511130"/>
            <a:ext cx="4711506" cy="954107"/>
          </a:xfrm>
          <a:prstGeom prst="rect">
            <a:avLst/>
          </a:prstGeom>
          <a:solidFill>
            <a:schemeClr val="bg1"/>
          </a:solidFill>
          <a:ln w="381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Avenir Book" panose="02000503020000020003" pitchFamily="2" charset="0"/>
              </a:rPr>
              <a:t>Is this how we actually do science?</a:t>
            </a:r>
          </a:p>
        </p:txBody>
      </p:sp>
      <p:pic>
        <p:nvPicPr>
          <p:cNvPr id="7" name="Graphic 6" descr="Arrow Clockwise curve">
            <a:extLst>
              <a:ext uri="{FF2B5EF4-FFF2-40B4-BE49-F238E27FC236}">
                <a16:creationId xmlns:a16="http://schemas.microsoft.com/office/drawing/2014/main" id="{73B7E033-98AB-B55B-3E18-32A77ADD0E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607040">
            <a:off x="7155977" y="4362560"/>
            <a:ext cx="1024250" cy="1024250"/>
          </a:xfrm>
          <a:prstGeom prst="rect">
            <a:avLst/>
          </a:prstGeom>
        </p:spPr>
      </p:pic>
    </p:spTree>
    <p:extLst>
      <p:ext uri="{BB962C8B-B14F-4D97-AF65-F5344CB8AC3E}">
        <p14:creationId xmlns:p14="http://schemas.microsoft.com/office/powerpoint/2010/main" val="38784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99A3-A801-E90A-CC8F-CD8761183C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FB3C66-EC65-7B10-8622-EF57B2B4854A}"/>
              </a:ext>
            </a:extLst>
          </p:cNvPr>
          <p:cNvPicPr>
            <a:picLocks noGrp="1" noChangeAspect="1"/>
          </p:cNvPicPr>
          <p:nvPr>
            <p:ph idx="1"/>
          </p:nvPr>
        </p:nvPicPr>
        <p:blipFill>
          <a:blip r:embed="rId2"/>
          <a:stretch>
            <a:fillRect/>
          </a:stretch>
        </p:blipFill>
        <p:spPr>
          <a:xfrm>
            <a:off x="328658" y="439617"/>
            <a:ext cx="5785938" cy="1771891"/>
          </a:xfrm>
        </p:spPr>
      </p:pic>
      <p:pic>
        <p:nvPicPr>
          <p:cNvPr id="7" name="Picture 6">
            <a:extLst>
              <a:ext uri="{FF2B5EF4-FFF2-40B4-BE49-F238E27FC236}">
                <a16:creationId xmlns:a16="http://schemas.microsoft.com/office/drawing/2014/main" id="{7A45E23A-C164-84A8-C43A-C8473A08525D}"/>
              </a:ext>
            </a:extLst>
          </p:cNvPr>
          <p:cNvPicPr>
            <a:picLocks noChangeAspect="1"/>
          </p:cNvPicPr>
          <p:nvPr/>
        </p:nvPicPr>
        <p:blipFill>
          <a:blip r:embed="rId3"/>
          <a:stretch>
            <a:fillRect/>
          </a:stretch>
        </p:blipFill>
        <p:spPr>
          <a:xfrm>
            <a:off x="328658" y="2521164"/>
            <a:ext cx="6076224" cy="4097310"/>
          </a:xfrm>
          <a:prstGeom prst="rect">
            <a:avLst/>
          </a:prstGeom>
        </p:spPr>
      </p:pic>
      <p:pic>
        <p:nvPicPr>
          <p:cNvPr id="9" name="Picture 8">
            <a:extLst>
              <a:ext uri="{FF2B5EF4-FFF2-40B4-BE49-F238E27FC236}">
                <a16:creationId xmlns:a16="http://schemas.microsoft.com/office/drawing/2014/main" id="{68F2DC84-E3C9-C0CA-F269-92C3BF02B944}"/>
              </a:ext>
            </a:extLst>
          </p:cNvPr>
          <p:cNvPicPr>
            <a:picLocks noChangeAspect="1"/>
          </p:cNvPicPr>
          <p:nvPr/>
        </p:nvPicPr>
        <p:blipFill>
          <a:blip r:embed="rId4"/>
          <a:stretch>
            <a:fillRect/>
          </a:stretch>
        </p:blipFill>
        <p:spPr>
          <a:xfrm>
            <a:off x="6443254" y="579846"/>
            <a:ext cx="5458641" cy="1491432"/>
          </a:xfrm>
          <a:prstGeom prst="rect">
            <a:avLst/>
          </a:prstGeom>
        </p:spPr>
      </p:pic>
      <p:pic>
        <p:nvPicPr>
          <p:cNvPr id="11" name="Picture 10">
            <a:extLst>
              <a:ext uri="{FF2B5EF4-FFF2-40B4-BE49-F238E27FC236}">
                <a16:creationId xmlns:a16="http://schemas.microsoft.com/office/drawing/2014/main" id="{0C06D814-34E0-25C0-FB93-467AE782C29E}"/>
              </a:ext>
            </a:extLst>
          </p:cNvPr>
          <p:cNvPicPr>
            <a:picLocks noChangeAspect="1"/>
          </p:cNvPicPr>
          <p:nvPr/>
        </p:nvPicPr>
        <p:blipFill>
          <a:blip r:embed="rId5"/>
          <a:stretch>
            <a:fillRect/>
          </a:stretch>
        </p:blipFill>
        <p:spPr>
          <a:xfrm>
            <a:off x="6967401" y="2420272"/>
            <a:ext cx="4410346" cy="3857882"/>
          </a:xfrm>
          <a:prstGeom prst="rect">
            <a:avLst/>
          </a:prstGeom>
        </p:spPr>
      </p:pic>
      <p:sp>
        <p:nvSpPr>
          <p:cNvPr id="12" name="TextBox 11">
            <a:extLst>
              <a:ext uri="{FF2B5EF4-FFF2-40B4-BE49-F238E27FC236}">
                <a16:creationId xmlns:a16="http://schemas.microsoft.com/office/drawing/2014/main" id="{16A021E1-79D4-F97E-3CCB-5D361036463D}"/>
              </a:ext>
            </a:extLst>
          </p:cNvPr>
          <p:cNvSpPr txBox="1"/>
          <p:nvPr/>
        </p:nvSpPr>
        <p:spPr>
          <a:xfrm>
            <a:off x="1183276" y="2297383"/>
            <a:ext cx="9825447" cy="1938992"/>
          </a:xfrm>
          <a:prstGeom prst="rect">
            <a:avLst/>
          </a:prstGeom>
          <a:solidFill>
            <a:schemeClr val="bg1"/>
          </a:solidFill>
          <a:ln w="381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It’s not either/or – your goals can include improving science </a:t>
            </a:r>
            <a:r>
              <a:rPr kumimoji="0" lang="en-US" sz="4000" b="1" i="0" u="none" strike="noStrike" kern="1200" cap="none" spc="0" normalizeH="0" baseline="0" noProof="0" dirty="0">
                <a:ln>
                  <a:noFill/>
                </a:ln>
                <a:solidFill>
                  <a:srgbClr val="5B9BD5">
                    <a:lumMod val="75000"/>
                  </a:srgbClr>
                </a:solidFill>
                <a:effectLst/>
                <a:uLnTx/>
                <a:uFillTx/>
                <a:latin typeface="Avenir Book" panose="02000503020000020003" pitchFamily="2" charset="0"/>
                <a:ea typeface="+mn-ea"/>
                <a:cs typeface="+mn-cs"/>
              </a:rPr>
              <a:t>while conducting empirical research.</a:t>
            </a:r>
          </a:p>
        </p:txBody>
      </p:sp>
    </p:spTree>
    <p:extLst>
      <p:ext uri="{BB962C8B-B14F-4D97-AF65-F5344CB8AC3E}">
        <p14:creationId xmlns:p14="http://schemas.microsoft.com/office/powerpoint/2010/main" val="78057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C2A-F84F-4844-B6EE-E0F5CE80A172}"/>
              </a:ext>
            </a:extLst>
          </p:cNvPr>
          <p:cNvSpPr>
            <a:spLocks noGrp="1"/>
          </p:cNvSpPr>
          <p:nvPr>
            <p:ph type="title"/>
          </p:nvPr>
        </p:nvSpPr>
        <p:spPr/>
        <p:txBody>
          <a:bodyPr>
            <a:normAutofit/>
          </a:bodyPr>
          <a:lstStyle/>
          <a:p>
            <a:r>
              <a:rPr lang="en-US" dirty="0"/>
              <a:t>The </a:t>
            </a:r>
            <a:r>
              <a:rPr lang="en-US" b="1" dirty="0">
                <a:solidFill>
                  <a:srgbClr val="0D4D6B"/>
                </a:solidFill>
              </a:rPr>
              <a:t>Open Science </a:t>
            </a:r>
            <a:r>
              <a:rPr lang="en-US" dirty="0"/>
              <a:t>movement</a:t>
            </a:r>
          </a:p>
        </p:txBody>
      </p:sp>
      <p:sp>
        <p:nvSpPr>
          <p:cNvPr id="3" name="Content Placeholder 2">
            <a:extLst>
              <a:ext uri="{FF2B5EF4-FFF2-40B4-BE49-F238E27FC236}">
                <a16:creationId xmlns:a16="http://schemas.microsoft.com/office/drawing/2014/main" id="{CD1E8E22-EE5E-534F-8EF9-54CC6B42B7E0}"/>
              </a:ext>
            </a:extLst>
          </p:cNvPr>
          <p:cNvSpPr>
            <a:spLocks noGrp="1"/>
          </p:cNvSpPr>
          <p:nvPr>
            <p:ph idx="1"/>
          </p:nvPr>
        </p:nvSpPr>
        <p:spPr>
          <a:xfrm>
            <a:off x="0" y="1169411"/>
            <a:ext cx="11921924" cy="4892992"/>
          </a:xfrm>
        </p:spPr>
        <p:txBody>
          <a:bodyPr>
            <a:normAutofit/>
          </a:bodyPr>
          <a:lstStyle/>
          <a:p>
            <a:r>
              <a:rPr lang="en-US" dirty="0"/>
              <a:t>“An umbrella term used to refer to the concepts of </a:t>
            </a:r>
            <a:r>
              <a:rPr lang="en-US" b="1" dirty="0">
                <a:solidFill>
                  <a:srgbClr val="0D4D6B"/>
                </a:solidFill>
              </a:rPr>
              <a:t>openness, transparency, rigor, reproducibility, replicability, and accumulation of knowledge</a:t>
            </a:r>
            <a:r>
              <a:rPr lang="en-US" dirty="0"/>
              <a:t>, which are considered fundamental features of science” (</a:t>
            </a:r>
            <a:r>
              <a:rPr lang="en-US" dirty="0" err="1"/>
              <a:t>Crüwell</a:t>
            </a:r>
            <a:r>
              <a:rPr lang="en-US" dirty="0"/>
              <a:t> et al., 2018)</a:t>
            </a:r>
          </a:p>
          <a:p>
            <a:endParaRPr lang="en-US" dirty="0"/>
          </a:p>
          <a:p>
            <a:r>
              <a:rPr lang="en-US" dirty="0"/>
              <a:t>A rapidly growing and evolving movement that has had (and continues to have) a long-lasting effect on how science is being done!</a:t>
            </a:r>
          </a:p>
          <a:p>
            <a:endParaRPr lang="en-US" dirty="0"/>
          </a:p>
          <a:p>
            <a:r>
              <a:rPr lang="en-US" dirty="0"/>
              <a:t>Right now, it is missing the </a:t>
            </a:r>
            <a:r>
              <a:rPr lang="en-US" b="1" dirty="0">
                <a:solidFill>
                  <a:srgbClr val="810100"/>
                </a:solidFill>
              </a:rPr>
              <a:t>community efforts that bolster cultural change</a:t>
            </a:r>
            <a:endParaRPr lang="en-US" dirty="0">
              <a:solidFill>
                <a:srgbClr val="810100"/>
              </a:solidFill>
            </a:endParaRPr>
          </a:p>
        </p:txBody>
      </p:sp>
      <p:sp>
        <p:nvSpPr>
          <p:cNvPr id="4" name="Rectangle 3">
            <a:extLst>
              <a:ext uri="{FF2B5EF4-FFF2-40B4-BE49-F238E27FC236}">
                <a16:creationId xmlns:a16="http://schemas.microsoft.com/office/drawing/2014/main" id="{E226532A-B59D-2744-9D67-41E2542E0A4A}"/>
              </a:ext>
            </a:extLst>
          </p:cNvPr>
          <p:cNvSpPr/>
          <p:nvPr/>
        </p:nvSpPr>
        <p:spPr>
          <a:xfrm>
            <a:off x="0" y="6334780"/>
            <a:ext cx="11558588" cy="523220"/>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Crüwell</a:t>
            </a:r>
            <a:r>
              <a:rPr lang="en-US" sz="1400" dirty="0">
                <a:latin typeface="Arial" panose="020B0604020202020204" pitchFamily="34" charset="0"/>
                <a:cs typeface="Arial" panose="020B0604020202020204" pitchFamily="34" charset="0"/>
              </a:rPr>
              <a:t>, S., van </a:t>
            </a:r>
            <a:r>
              <a:rPr lang="en-US" sz="1400" dirty="0" err="1">
                <a:latin typeface="Arial" panose="020B0604020202020204" pitchFamily="34" charset="0"/>
                <a:cs typeface="Arial" panose="020B0604020202020204" pitchFamily="34" charset="0"/>
              </a:rPr>
              <a:t>Doorn</a:t>
            </a:r>
            <a:r>
              <a:rPr lang="en-US" sz="1400" dirty="0">
                <a:latin typeface="Arial" panose="020B0604020202020204" pitchFamily="34" charset="0"/>
                <a:cs typeface="Arial" panose="020B0604020202020204" pitchFamily="34" charset="0"/>
              </a:rPr>
              <a:t>, J., </a:t>
            </a:r>
            <a:r>
              <a:rPr lang="en-US" sz="1400" dirty="0" err="1">
                <a:latin typeface="Arial" panose="020B0604020202020204" pitchFamily="34" charset="0"/>
                <a:cs typeface="Arial" panose="020B0604020202020204" pitchFamily="34" charset="0"/>
              </a:rPr>
              <a:t>Etz</a:t>
            </a:r>
            <a:r>
              <a:rPr lang="en-US" sz="1400" dirty="0">
                <a:latin typeface="Arial" panose="020B0604020202020204" pitchFamily="34" charset="0"/>
                <a:cs typeface="Arial" panose="020B0604020202020204" pitchFamily="34" charset="0"/>
              </a:rPr>
              <a:t>, A., </a:t>
            </a:r>
            <a:r>
              <a:rPr lang="en-US" sz="1400" dirty="0" err="1">
                <a:latin typeface="Arial" panose="020B0604020202020204" pitchFamily="34" charset="0"/>
                <a:cs typeface="Arial" panose="020B0604020202020204" pitchFamily="34" charset="0"/>
              </a:rPr>
              <a:t>Makel</a:t>
            </a:r>
            <a:r>
              <a:rPr lang="en-US" sz="1400" dirty="0">
                <a:latin typeface="Arial" panose="020B0604020202020204" pitchFamily="34" charset="0"/>
                <a:cs typeface="Arial" panose="020B0604020202020204" pitchFamily="34" charset="0"/>
              </a:rPr>
              <a:t>, M. C., </a:t>
            </a:r>
            <a:r>
              <a:rPr lang="en-US" sz="1400" dirty="0" err="1">
                <a:latin typeface="Arial" panose="020B0604020202020204" pitchFamily="34" charset="0"/>
                <a:cs typeface="Arial" panose="020B0604020202020204" pitchFamily="34" charset="0"/>
              </a:rPr>
              <a:t>Moshontz</a:t>
            </a:r>
            <a:r>
              <a:rPr lang="en-US" sz="1400" dirty="0">
                <a:latin typeface="Arial" panose="020B0604020202020204" pitchFamily="34" charset="0"/>
                <a:cs typeface="Arial" panose="020B0604020202020204" pitchFamily="34" charset="0"/>
              </a:rPr>
              <a:t>, H., </a:t>
            </a:r>
            <a:r>
              <a:rPr lang="en-US" sz="1400" dirty="0" err="1">
                <a:latin typeface="Arial" panose="020B0604020202020204" pitchFamily="34" charset="0"/>
                <a:cs typeface="Arial" panose="020B0604020202020204" pitchFamily="34" charset="0"/>
              </a:rPr>
              <a:t>Niebaum</a:t>
            </a:r>
            <a:r>
              <a:rPr lang="en-US" sz="1400" dirty="0">
                <a:latin typeface="Arial" panose="020B0604020202020204" pitchFamily="34" charset="0"/>
                <a:cs typeface="Arial" panose="020B0604020202020204" pitchFamily="34" charset="0"/>
              </a:rPr>
              <a:t>, J. C., </a:t>
            </a:r>
            <a:r>
              <a:rPr lang="en-US" sz="1400" dirty="0" err="1">
                <a:latin typeface="Arial" panose="020B0604020202020204" pitchFamily="34" charset="0"/>
                <a:cs typeface="Arial" panose="020B0604020202020204" pitchFamily="34" charset="0"/>
              </a:rPr>
              <a:t>Orben</a:t>
            </a:r>
            <a:r>
              <a:rPr lang="en-US" sz="1400" dirty="0">
                <a:latin typeface="Arial" panose="020B0604020202020204" pitchFamily="34" charset="0"/>
                <a:cs typeface="Arial" panose="020B0604020202020204" pitchFamily="34" charset="0"/>
              </a:rPr>
              <a:t>, A., Parsons, S., &amp; Schulte-</a:t>
            </a:r>
            <a:r>
              <a:rPr lang="en-US" sz="1400" dirty="0" err="1">
                <a:latin typeface="Arial" panose="020B0604020202020204" pitchFamily="34" charset="0"/>
                <a:cs typeface="Arial" panose="020B0604020202020204" pitchFamily="34" charset="0"/>
              </a:rPr>
              <a:t>Mecklenbeck</a:t>
            </a:r>
            <a:r>
              <a:rPr lang="en-US" sz="1400" dirty="0">
                <a:latin typeface="Arial" panose="020B0604020202020204" pitchFamily="34" charset="0"/>
                <a:cs typeface="Arial" panose="020B0604020202020204" pitchFamily="34" charset="0"/>
              </a:rPr>
              <a:t>, M. (2018). 7 Easy Steps to Open Science: An Annotated Reading List. </a:t>
            </a:r>
            <a:r>
              <a:rPr lang="en-US" sz="1400" dirty="0">
                <a:latin typeface="Arial" panose="020B0604020202020204" pitchFamily="34" charset="0"/>
                <a:cs typeface="Arial" panose="020B0604020202020204" pitchFamily="34" charset="0"/>
                <a:hlinkClick r:id="rId3"/>
              </a:rPr>
              <a:t>https://doi.org/10.31234/osf.io/cfzyx</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590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C2A-F84F-4844-B6EE-E0F5CE80A172}"/>
              </a:ext>
            </a:extLst>
          </p:cNvPr>
          <p:cNvSpPr>
            <a:spLocks noGrp="1"/>
          </p:cNvSpPr>
          <p:nvPr>
            <p:ph type="title"/>
          </p:nvPr>
        </p:nvSpPr>
        <p:spPr/>
        <p:txBody>
          <a:bodyPr>
            <a:normAutofit/>
          </a:bodyPr>
          <a:lstStyle/>
          <a:p>
            <a:r>
              <a:rPr lang="en-US" dirty="0"/>
              <a:t>The </a:t>
            </a:r>
            <a:r>
              <a:rPr lang="en-US" b="1" dirty="0">
                <a:solidFill>
                  <a:srgbClr val="0D4D6B"/>
                </a:solidFill>
              </a:rPr>
              <a:t>Open Science </a:t>
            </a:r>
            <a:r>
              <a:rPr lang="en-US" dirty="0"/>
              <a:t>movement</a:t>
            </a:r>
          </a:p>
        </p:txBody>
      </p:sp>
      <p:sp>
        <p:nvSpPr>
          <p:cNvPr id="3" name="Content Placeholder 2">
            <a:extLst>
              <a:ext uri="{FF2B5EF4-FFF2-40B4-BE49-F238E27FC236}">
                <a16:creationId xmlns:a16="http://schemas.microsoft.com/office/drawing/2014/main" id="{CD1E8E22-EE5E-534F-8EF9-54CC6B42B7E0}"/>
              </a:ext>
            </a:extLst>
          </p:cNvPr>
          <p:cNvSpPr>
            <a:spLocks noGrp="1"/>
          </p:cNvSpPr>
          <p:nvPr>
            <p:ph idx="1"/>
          </p:nvPr>
        </p:nvSpPr>
        <p:spPr>
          <a:xfrm>
            <a:off x="0" y="1169410"/>
            <a:ext cx="11921924" cy="5422693"/>
          </a:xfrm>
        </p:spPr>
        <p:txBody>
          <a:bodyPr>
            <a:normAutofit/>
          </a:bodyPr>
          <a:lstStyle/>
          <a:p>
            <a:r>
              <a:rPr lang="en-US" dirty="0"/>
              <a:t>There are a lot of ideas and initiatives in the reform movement – too many to list:</a:t>
            </a:r>
          </a:p>
          <a:p>
            <a:pPr lvl="1"/>
            <a:r>
              <a:rPr lang="en-US" dirty="0"/>
              <a:t>Experiment design/collaboration: </a:t>
            </a:r>
            <a:r>
              <a:rPr lang="en-US" i="1" dirty="0" err="1"/>
              <a:t>AsPredicted</a:t>
            </a:r>
            <a:r>
              <a:rPr lang="en-US" i="1" dirty="0"/>
              <a:t>, </a:t>
            </a:r>
            <a:r>
              <a:rPr lang="en-US" i="1" dirty="0" err="1"/>
              <a:t>ManyLabs</a:t>
            </a:r>
            <a:r>
              <a:rPr lang="en-US" i="1" dirty="0"/>
              <a:t>, Psychological Science Accelerator…</a:t>
            </a:r>
            <a:endParaRPr lang="en-US" dirty="0"/>
          </a:p>
          <a:p>
            <a:pPr lvl="1"/>
            <a:r>
              <a:rPr lang="en-US" dirty="0"/>
              <a:t>Data and Code: </a:t>
            </a:r>
            <a:r>
              <a:rPr lang="en-US" i="1" dirty="0"/>
              <a:t>Open Science Framework, </a:t>
            </a:r>
            <a:r>
              <a:rPr lang="en-US" i="1" dirty="0" err="1"/>
              <a:t>OpenNeuro</a:t>
            </a:r>
            <a:r>
              <a:rPr lang="en-US" i="1" dirty="0"/>
              <a:t>, BIDS…</a:t>
            </a:r>
          </a:p>
          <a:p>
            <a:pPr lvl="1"/>
            <a:r>
              <a:rPr lang="en-US" dirty="0"/>
              <a:t>Publishing: </a:t>
            </a:r>
            <a:r>
              <a:rPr lang="en-US" i="1" dirty="0"/>
              <a:t>The </a:t>
            </a:r>
            <a:r>
              <a:rPr lang="en-US" i="1" dirty="0" err="1"/>
              <a:t>Unjournal</a:t>
            </a:r>
            <a:r>
              <a:rPr lang="en-US" i="1" dirty="0"/>
              <a:t>, </a:t>
            </a:r>
            <a:r>
              <a:rPr lang="en-US" i="1" dirty="0" err="1"/>
              <a:t>ASAPBio</a:t>
            </a:r>
            <a:r>
              <a:rPr lang="en-US" i="1" dirty="0"/>
              <a:t>, DORA, </a:t>
            </a:r>
            <a:r>
              <a:rPr lang="en-US" i="1" dirty="0" err="1"/>
              <a:t>CRediT</a:t>
            </a:r>
            <a:endParaRPr lang="en-US" i="1" dirty="0"/>
          </a:p>
          <a:p>
            <a:pPr lvl="1"/>
            <a:r>
              <a:rPr lang="en-US" dirty="0"/>
              <a:t>Education: </a:t>
            </a:r>
            <a:r>
              <a:rPr lang="en-US" i="1" dirty="0"/>
              <a:t>FORRT, Repro4Everyone, The Carpentries</a:t>
            </a:r>
          </a:p>
          <a:p>
            <a:pPr lvl="1"/>
            <a:r>
              <a:rPr lang="en-US" dirty="0"/>
              <a:t>Global and National Projects: </a:t>
            </a:r>
            <a:r>
              <a:rPr lang="en-US" i="1" dirty="0"/>
              <a:t>OSIRIS, Community4Rigor, ABRIR, UKRN and other national RNs</a:t>
            </a:r>
          </a:p>
          <a:p>
            <a:r>
              <a:rPr lang="en-US" dirty="0"/>
              <a:t>Perhaps not a coherent or cohesive movement in improving science</a:t>
            </a:r>
          </a:p>
          <a:p>
            <a:r>
              <a:rPr lang="en-US" dirty="0"/>
              <a:t>Not too many of these initiatives have the </a:t>
            </a:r>
            <a:r>
              <a:rPr lang="en-US" dirty="0">
                <a:solidFill>
                  <a:schemeClr val="accent5">
                    <a:lumMod val="50000"/>
                  </a:schemeClr>
                </a:solidFill>
              </a:rPr>
              <a:t>next-generation of scientists </a:t>
            </a:r>
            <a:r>
              <a:rPr lang="en-US" dirty="0"/>
              <a:t>as their direct focus</a:t>
            </a:r>
          </a:p>
        </p:txBody>
      </p:sp>
    </p:spTree>
    <p:extLst>
      <p:ext uri="{BB962C8B-B14F-4D97-AF65-F5344CB8AC3E}">
        <p14:creationId xmlns:p14="http://schemas.microsoft.com/office/powerpoint/2010/main" val="2231638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C2A-F84F-4844-B6EE-E0F5CE80A172}"/>
              </a:ext>
            </a:extLst>
          </p:cNvPr>
          <p:cNvSpPr>
            <a:spLocks noGrp="1"/>
          </p:cNvSpPr>
          <p:nvPr>
            <p:ph type="title"/>
          </p:nvPr>
        </p:nvSpPr>
        <p:spPr/>
        <p:txBody>
          <a:bodyPr>
            <a:normAutofit/>
          </a:bodyPr>
          <a:lstStyle/>
          <a:p>
            <a:r>
              <a:rPr lang="en-US" dirty="0"/>
              <a:t>The </a:t>
            </a:r>
            <a:r>
              <a:rPr lang="en-US" b="1" dirty="0">
                <a:solidFill>
                  <a:srgbClr val="0D4D6B"/>
                </a:solidFill>
              </a:rPr>
              <a:t>Open Science </a:t>
            </a:r>
            <a:r>
              <a:rPr lang="en-US" dirty="0"/>
              <a:t>movement</a:t>
            </a:r>
          </a:p>
        </p:txBody>
      </p:sp>
      <p:sp>
        <p:nvSpPr>
          <p:cNvPr id="3" name="Content Placeholder 2">
            <a:extLst>
              <a:ext uri="{FF2B5EF4-FFF2-40B4-BE49-F238E27FC236}">
                <a16:creationId xmlns:a16="http://schemas.microsoft.com/office/drawing/2014/main" id="{CD1E8E22-EE5E-534F-8EF9-54CC6B42B7E0}"/>
              </a:ext>
            </a:extLst>
          </p:cNvPr>
          <p:cNvSpPr>
            <a:spLocks noGrp="1"/>
          </p:cNvSpPr>
          <p:nvPr>
            <p:ph idx="1"/>
          </p:nvPr>
        </p:nvSpPr>
        <p:spPr>
          <a:xfrm>
            <a:off x="0" y="1169410"/>
            <a:ext cx="11921924" cy="5422693"/>
          </a:xfrm>
        </p:spPr>
        <p:txBody>
          <a:bodyPr>
            <a:normAutofit/>
          </a:bodyPr>
          <a:lstStyle/>
          <a:p>
            <a:r>
              <a:rPr lang="en-US" dirty="0"/>
              <a:t>A lot of the listed initiatives run on volunteer efforts and energy.</a:t>
            </a:r>
          </a:p>
          <a:p>
            <a:r>
              <a:rPr lang="en-US" dirty="0"/>
              <a:t>The uptake of (or discussion around) open research practices is not yet </a:t>
            </a:r>
            <a:r>
              <a:rPr lang="en-US" i="1" dirty="0"/>
              <a:t>normed</a:t>
            </a:r>
            <a:r>
              <a:rPr lang="en-US" dirty="0"/>
              <a:t> across the sciences.</a:t>
            </a:r>
          </a:p>
          <a:p>
            <a:endParaRPr lang="en-US" dirty="0"/>
          </a:p>
          <a:p>
            <a:r>
              <a:rPr lang="en-US" dirty="0"/>
              <a:t>These initiatives can be supercharged through </a:t>
            </a:r>
            <a:r>
              <a:rPr lang="en-US" b="1" dirty="0">
                <a:solidFill>
                  <a:schemeClr val="accent5">
                    <a:lumMod val="50000"/>
                  </a:schemeClr>
                </a:solidFill>
              </a:rPr>
              <a:t>community building efforts</a:t>
            </a:r>
            <a:r>
              <a:rPr lang="en-US" dirty="0">
                <a:solidFill>
                  <a:schemeClr val="accent5">
                    <a:lumMod val="50000"/>
                  </a:schemeClr>
                </a:solidFill>
              </a:rPr>
              <a:t> </a:t>
            </a:r>
            <a:r>
              <a:rPr lang="en-US" dirty="0"/>
              <a:t>– only by bringing attention to the right practices and encouraging cultural change, will these reforms take hold.</a:t>
            </a:r>
          </a:p>
          <a:p>
            <a:endParaRPr lang="en-US" b="1" dirty="0">
              <a:solidFill>
                <a:schemeClr val="accent5">
                  <a:lumMod val="50000"/>
                </a:schemeClr>
              </a:solidFill>
            </a:endParaRPr>
          </a:p>
        </p:txBody>
      </p:sp>
    </p:spTree>
    <p:extLst>
      <p:ext uri="{BB962C8B-B14F-4D97-AF65-F5344CB8AC3E}">
        <p14:creationId xmlns:p14="http://schemas.microsoft.com/office/powerpoint/2010/main" val="416181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a:extLst>
              <a:ext uri="{FF2B5EF4-FFF2-40B4-BE49-F238E27FC236}">
                <a16:creationId xmlns:a16="http://schemas.microsoft.com/office/drawing/2014/main" id="{19798F23-7353-E67C-9B94-F9CA994C6D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26" b="12592"/>
          <a:stretch/>
        </p:blipFill>
        <p:spPr bwMode="auto">
          <a:xfrm>
            <a:off x="4572000" y="0"/>
            <a:ext cx="6878592" cy="599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603BA8-2ED1-C88D-9E59-F78DC5993BFF}"/>
              </a:ext>
            </a:extLst>
          </p:cNvPr>
          <p:cNvSpPr>
            <a:spLocks noGrp="1"/>
          </p:cNvSpPr>
          <p:nvPr>
            <p:ph type="title"/>
          </p:nvPr>
        </p:nvSpPr>
        <p:spPr/>
        <p:txBody>
          <a:bodyPr/>
          <a:lstStyle/>
          <a:p>
            <a:endParaRPr lang="en-US"/>
          </a:p>
        </p:txBody>
      </p:sp>
      <p:pic>
        <p:nvPicPr>
          <p:cNvPr id="6" name="Picture 4">
            <a:extLst>
              <a:ext uri="{FF2B5EF4-FFF2-40B4-BE49-F238E27FC236}">
                <a16:creationId xmlns:a16="http://schemas.microsoft.com/office/drawing/2014/main" id="{C45E450A-E4D6-A0BD-4616-0E126E34CDB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9186" b="85383" l="36535" r="51808">
                        <a14:backgroundMark x1="46948" y1="74538" x2="49269" y2="68602"/>
                        <a14:backgroundMark x1="49269" y1="68602" x2="46948" y2="74670"/>
                        <a14:backgroundMark x1="46948" y1="74670" x2="48581" y2="69393"/>
                      </a14:backgroundRemoval>
                    </a14:imgEffect>
                  </a14:imgLayer>
                </a14:imgProps>
              </a:ext>
              <a:ext uri="{28A0092B-C50C-407E-A947-70E740481C1C}">
                <a14:useLocalDpi xmlns:a14="http://schemas.microsoft.com/office/drawing/2010/main" val="0"/>
              </a:ext>
            </a:extLst>
          </a:blip>
          <a:srcRect l="34626" t="67161" r="46283" b="12592"/>
          <a:stretch/>
        </p:blipFill>
        <p:spPr bwMode="auto">
          <a:xfrm>
            <a:off x="612337" y="4605867"/>
            <a:ext cx="2008744" cy="1388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9E68645-1FB1-A8EE-C504-FCF16472210D}"/>
              </a:ext>
            </a:extLst>
          </p:cNvPr>
          <p:cNvPicPr>
            <a:picLocks noChangeAspect="1" noChangeArrowheads="1"/>
          </p:cNvPicPr>
          <p:nvPr/>
        </p:nvPicPr>
        <p:blipFill rotWithShape="1">
          <a:blip r:embed="rId3">
            <a:extLst>
              <a:ext uri="{BEBA8EAE-BF5A-486C-A8C5-ECC9F3942E4B}">
                <a14:imgProps xmlns:a14="http://schemas.microsoft.com/office/drawing/2010/main">
                  <a14:imgLayer r:embed="rId5">
                    <a14:imgEffect>
                      <a14:backgroundRemoval t="69186" b="85383" l="36535" r="51808">
                        <a14:backgroundMark x1="46948" y1="74538" x2="49269" y2="68602"/>
                        <a14:backgroundMark x1="49269" y1="68602" x2="46948" y2="74670"/>
                        <a14:backgroundMark x1="46948" y1="74670" x2="48581" y2="69393"/>
                      </a14:backgroundRemoval>
                    </a14:imgEffect>
                  </a14:imgLayer>
                </a14:imgProps>
              </a:ext>
              <a:ext uri="{28A0092B-C50C-407E-A947-70E740481C1C}">
                <a14:useLocalDpi xmlns:a14="http://schemas.microsoft.com/office/drawing/2010/main" val="0"/>
              </a:ext>
            </a:extLst>
          </a:blip>
          <a:srcRect l="34626" t="67161" r="46283" b="12592"/>
          <a:stretch/>
        </p:blipFill>
        <p:spPr bwMode="auto">
          <a:xfrm>
            <a:off x="937658" y="1497924"/>
            <a:ext cx="2008744" cy="13885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EA6EACF-4C44-C4A6-DED7-6C9FD1D56E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6">
                    <a14:imgEffect>
                      <a14:backgroundRemoval t="69186" b="85383" l="36535" r="51808">
                        <a14:backgroundMark x1="46948" y1="74538" x2="49269" y2="68602"/>
                        <a14:backgroundMark x1="49269" y1="68602" x2="46948" y2="74670"/>
                        <a14:backgroundMark x1="46948" y1="74670" x2="48581" y2="69393"/>
                      </a14:backgroundRemoval>
                    </a14:imgEffect>
                  </a14:imgLayer>
                </a14:imgProps>
              </a:ext>
              <a:ext uri="{28A0092B-C50C-407E-A947-70E740481C1C}">
                <a14:useLocalDpi xmlns:a14="http://schemas.microsoft.com/office/drawing/2010/main" val="0"/>
              </a:ext>
            </a:extLst>
          </a:blip>
          <a:srcRect l="34626" t="67161" r="46283" b="12592"/>
          <a:stretch/>
        </p:blipFill>
        <p:spPr bwMode="auto">
          <a:xfrm>
            <a:off x="2327908" y="3217334"/>
            <a:ext cx="2008744" cy="13885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9E8F1AC-1F69-E85B-B462-D5B0B5D9334F}"/>
              </a:ext>
            </a:extLst>
          </p:cNvPr>
          <p:cNvSpPr/>
          <p:nvPr/>
        </p:nvSpPr>
        <p:spPr>
          <a:xfrm>
            <a:off x="8466667" y="265896"/>
            <a:ext cx="2929466" cy="6202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5455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1C2A-F84F-4844-B6EE-E0F5CE80A172}"/>
              </a:ext>
            </a:extLst>
          </p:cNvPr>
          <p:cNvSpPr>
            <a:spLocks noGrp="1"/>
          </p:cNvSpPr>
          <p:nvPr>
            <p:ph type="title"/>
          </p:nvPr>
        </p:nvSpPr>
        <p:spPr/>
        <p:txBody>
          <a:bodyPr>
            <a:normAutofit/>
          </a:bodyPr>
          <a:lstStyle/>
          <a:p>
            <a:r>
              <a:rPr lang="en-US" dirty="0"/>
              <a:t>The </a:t>
            </a:r>
            <a:r>
              <a:rPr lang="en-US" b="1" dirty="0">
                <a:solidFill>
                  <a:srgbClr val="0D4D6B"/>
                </a:solidFill>
              </a:rPr>
              <a:t>Open Science </a:t>
            </a:r>
            <a:r>
              <a:rPr lang="en-US" dirty="0"/>
              <a:t>movement</a:t>
            </a:r>
          </a:p>
        </p:txBody>
      </p:sp>
      <p:sp>
        <p:nvSpPr>
          <p:cNvPr id="3" name="Content Placeholder 2">
            <a:extLst>
              <a:ext uri="{FF2B5EF4-FFF2-40B4-BE49-F238E27FC236}">
                <a16:creationId xmlns:a16="http://schemas.microsoft.com/office/drawing/2014/main" id="{CD1E8E22-EE5E-534F-8EF9-54CC6B42B7E0}"/>
              </a:ext>
            </a:extLst>
          </p:cNvPr>
          <p:cNvSpPr>
            <a:spLocks noGrp="1"/>
          </p:cNvSpPr>
          <p:nvPr>
            <p:ph idx="1"/>
          </p:nvPr>
        </p:nvSpPr>
        <p:spPr>
          <a:xfrm>
            <a:off x="0" y="1169410"/>
            <a:ext cx="11921924" cy="5422693"/>
          </a:xfrm>
        </p:spPr>
        <p:txBody>
          <a:bodyPr>
            <a:normAutofit/>
          </a:bodyPr>
          <a:lstStyle/>
          <a:p>
            <a:r>
              <a:rPr lang="en-US" dirty="0"/>
              <a:t>A lot of the listed initiatives run on volunteer efforts and energy.</a:t>
            </a:r>
          </a:p>
          <a:p>
            <a:r>
              <a:rPr lang="en-US" dirty="0"/>
              <a:t>Many open research practices are not yet </a:t>
            </a:r>
            <a:r>
              <a:rPr lang="en-US" i="1" dirty="0"/>
              <a:t>normed</a:t>
            </a:r>
            <a:r>
              <a:rPr lang="en-US" dirty="0"/>
              <a:t> across the sciences.</a:t>
            </a:r>
          </a:p>
          <a:p>
            <a:endParaRPr lang="en-US" dirty="0"/>
          </a:p>
          <a:p>
            <a:r>
              <a:rPr lang="en-US" dirty="0"/>
              <a:t>These initiatives can be supercharged through </a:t>
            </a:r>
            <a:r>
              <a:rPr lang="en-US" b="1" dirty="0">
                <a:solidFill>
                  <a:schemeClr val="accent5">
                    <a:lumMod val="50000"/>
                  </a:schemeClr>
                </a:solidFill>
              </a:rPr>
              <a:t>community building efforts</a:t>
            </a:r>
            <a:r>
              <a:rPr lang="en-US" dirty="0">
                <a:solidFill>
                  <a:schemeClr val="accent5">
                    <a:lumMod val="50000"/>
                  </a:schemeClr>
                </a:solidFill>
              </a:rPr>
              <a:t> </a:t>
            </a:r>
            <a:r>
              <a:rPr lang="en-US" dirty="0"/>
              <a:t>– only by bringing attention to the right practices and encouraging cultural change, will these reforms take hold.</a:t>
            </a:r>
          </a:p>
          <a:p>
            <a:endParaRPr lang="en-US" dirty="0"/>
          </a:p>
          <a:p>
            <a:r>
              <a:rPr lang="en-US" dirty="0"/>
              <a:t>It is my firm belief that the focus should be on the </a:t>
            </a:r>
            <a:r>
              <a:rPr lang="en-US" b="1" dirty="0">
                <a:solidFill>
                  <a:schemeClr val="accent5">
                    <a:lumMod val="50000"/>
                  </a:schemeClr>
                </a:solidFill>
              </a:rPr>
              <a:t>next-generation of scientists – </a:t>
            </a:r>
            <a:r>
              <a:rPr lang="en-US" dirty="0"/>
              <a:t>the ones who are inheriting scientific / academic structures and can be the ones that enact change!</a:t>
            </a:r>
            <a:endParaRPr lang="en-US" dirty="0">
              <a:solidFill>
                <a:schemeClr val="accent5">
                  <a:lumMod val="50000"/>
                </a:schemeClr>
              </a:solidFill>
            </a:endParaRPr>
          </a:p>
          <a:p>
            <a:endParaRPr lang="en-US" b="1" dirty="0">
              <a:solidFill>
                <a:schemeClr val="accent5">
                  <a:lumMod val="50000"/>
                </a:schemeClr>
              </a:solidFill>
            </a:endParaRPr>
          </a:p>
        </p:txBody>
      </p:sp>
    </p:spTree>
    <p:extLst>
      <p:ext uri="{BB962C8B-B14F-4D97-AF65-F5344CB8AC3E}">
        <p14:creationId xmlns:p14="http://schemas.microsoft.com/office/powerpoint/2010/main" val="3485154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60CA-B26F-E95F-5517-E29676561935}"/>
              </a:ext>
            </a:extLst>
          </p:cNvPr>
          <p:cNvSpPr>
            <a:spLocks noGrp="1"/>
          </p:cNvSpPr>
          <p:nvPr>
            <p:ph type="title"/>
          </p:nvPr>
        </p:nvSpPr>
        <p:spPr/>
        <p:txBody>
          <a:bodyPr>
            <a:normAutofit fontScale="90000"/>
          </a:bodyPr>
          <a:lstStyle/>
          <a:p>
            <a:r>
              <a:rPr lang="en-US" dirty="0">
                <a:cs typeface="Arial" panose="020B0604020202020204" pitchFamily="34" charset="0"/>
              </a:rPr>
              <a:t>Early-career researchers leading </a:t>
            </a:r>
            <a:br>
              <a:rPr lang="en-US" dirty="0">
                <a:cs typeface="Arial" panose="020B0604020202020204" pitchFamily="34" charset="0"/>
              </a:rPr>
            </a:br>
            <a:r>
              <a:rPr lang="en-US" dirty="0">
                <a:cs typeface="Arial" panose="020B0604020202020204" pitchFamily="34" charset="0"/>
              </a:rPr>
              <a:t>the way with </a:t>
            </a:r>
            <a:r>
              <a:rPr lang="en-US" dirty="0" err="1">
                <a:solidFill>
                  <a:schemeClr val="accent5">
                    <a:lumMod val="75000"/>
                  </a:schemeClr>
                </a:solidFill>
                <a:cs typeface="Arial" panose="020B0604020202020204" pitchFamily="34" charset="0"/>
              </a:rPr>
              <a:t>ReproducibiliTea</a:t>
            </a:r>
            <a:endParaRPr lang="en-US" dirty="0">
              <a:solidFill>
                <a:schemeClr val="accent5">
                  <a:lumMod val="75000"/>
                </a:schemeClr>
              </a:solidFill>
              <a:cs typeface="Arial" panose="020B0604020202020204" pitchFamily="34" charset="0"/>
            </a:endParaRPr>
          </a:p>
        </p:txBody>
      </p:sp>
      <p:sp>
        <p:nvSpPr>
          <p:cNvPr id="11" name="Content Placeholder 10">
            <a:extLst>
              <a:ext uri="{FF2B5EF4-FFF2-40B4-BE49-F238E27FC236}">
                <a16:creationId xmlns:a16="http://schemas.microsoft.com/office/drawing/2014/main" id="{AAA6CF82-FF37-D0BD-156C-FC47A98D3F99}"/>
              </a:ext>
            </a:extLst>
          </p:cNvPr>
          <p:cNvSpPr>
            <a:spLocks noGrp="1"/>
          </p:cNvSpPr>
          <p:nvPr>
            <p:ph idx="1"/>
          </p:nvPr>
        </p:nvSpPr>
        <p:spPr>
          <a:xfrm>
            <a:off x="351312" y="1928967"/>
            <a:ext cx="6096000" cy="3690702"/>
          </a:xfrm>
        </p:spPr>
        <p:txBody>
          <a:bodyPr/>
          <a:lstStyle/>
          <a:p>
            <a:r>
              <a:rPr lang="en-US" dirty="0">
                <a:cs typeface="Arial" panose="020B0604020202020204" pitchFamily="34" charset="0"/>
              </a:rPr>
              <a:t>An initiative founded by early-career researchers in 2018 that now spans 119 institutions across 29 countries</a:t>
            </a:r>
          </a:p>
          <a:p>
            <a:r>
              <a:rPr lang="en-US" dirty="0">
                <a:cs typeface="Arial" panose="020B0604020202020204" pitchFamily="34" charset="0"/>
              </a:rPr>
              <a:t>Creating </a:t>
            </a:r>
            <a:r>
              <a:rPr lang="en-US" dirty="0">
                <a:solidFill>
                  <a:schemeClr val="accent5">
                    <a:lumMod val="75000"/>
                  </a:schemeClr>
                </a:solidFill>
                <a:cs typeface="Arial" panose="020B0604020202020204" pitchFamily="34" charset="0"/>
              </a:rPr>
              <a:t>open scholarship communities </a:t>
            </a:r>
            <a:r>
              <a:rPr lang="en-US" dirty="0">
                <a:cs typeface="Arial" panose="020B0604020202020204" pitchFamily="34" charset="0"/>
              </a:rPr>
              <a:t>at research institutions, especially empowering </a:t>
            </a:r>
            <a:r>
              <a:rPr lang="en-US" dirty="0">
                <a:solidFill>
                  <a:schemeClr val="accent5">
                    <a:lumMod val="75000"/>
                  </a:schemeClr>
                </a:solidFill>
                <a:cs typeface="Arial" panose="020B0604020202020204" pitchFamily="34" charset="0"/>
              </a:rPr>
              <a:t>early-career researchers</a:t>
            </a:r>
          </a:p>
          <a:p>
            <a:pPr marL="0" indent="0">
              <a:buNone/>
            </a:pPr>
            <a:endParaRPr lang="en-US" dirty="0">
              <a:cs typeface="Arial" panose="020B0604020202020204" pitchFamily="34" charset="0"/>
            </a:endParaRPr>
          </a:p>
          <a:p>
            <a:endParaRPr lang="en-US" dirty="0">
              <a:cs typeface="Arial" panose="020B0604020202020204" pitchFamily="34" charset="0"/>
            </a:endParaRPr>
          </a:p>
        </p:txBody>
      </p:sp>
      <p:pic>
        <p:nvPicPr>
          <p:cNvPr id="12" name="Content Placeholder 8">
            <a:extLst>
              <a:ext uri="{FF2B5EF4-FFF2-40B4-BE49-F238E27FC236}">
                <a16:creationId xmlns:a16="http://schemas.microsoft.com/office/drawing/2014/main" id="{45763827-6A36-9730-87BF-38C0F0D857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30366" y="240701"/>
            <a:ext cx="1265233" cy="1232337"/>
          </a:xfrm>
          <a:prstGeom prst="rect">
            <a:avLst/>
          </a:prstGeom>
        </p:spPr>
      </p:pic>
      <p:sp>
        <p:nvSpPr>
          <p:cNvPr id="16" name="TextBox 15">
            <a:extLst>
              <a:ext uri="{FF2B5EF4-FFF2-40B4-BE49-F238E27FC236}">
                <a16:creationId xmlns:a16="http://schemas.microsoft.com/office/drawing/2014/main" id="{4A3976E2-35DC-9E96-B8B7-D120D6CF7338}"/>
              </a:ext>
            </a:extLst>
          </p:cNvPr>
          <p:cNvSpPr txBox="1"/>
          <p:nvPr/>
        </p:nvSpPr>
        <p:spPr>
          <a:xfrm>
            <a:off x="-2014805" y="6432633"/>
            <a:ext cx="6096000" cy="369332"/>
          </a:xfrm>
          <a:prstGeom prst="rect">
            <a:avLst/>
          </a:prstGeom>
          <a:noFill/>
        </p:spPr>
        <p:txBody>
          <a:bodyPr wrap="square">
            <a:spAutoFit/>
          </a:bodyPr>
          <a:lstStyle/>
          <a:p>
            <a:pPr algn="r"/>
            <a:r>
              <a:rPr lang="en-US" dirty="0">
                <a:latin typeface="Arial" panose="020B0604020202020204" pitchFamily="34" charset="0"/>
                <a:cs typeface="Arial" panose="020B0604020202020204" pitchFamily="34" charset="0"/>
              </a:rPr>
              <a:t>Check out https://</a:t>
            </a:r>
            <a:r>
              <a:rPr lang="en-US" dirty="0" err="1">
                <a:latin typeface="Arial" panose="020B0604020202020204" pitchFamily="34" charset="0"/>
                <a:cs typeface="Arial" panose="020B0604020202020204" pitchFamily="34" charset="0"/>
              </a:rPr>
              <a:t>reproducibilitea.org</a:t>
            </a:r>
            <a:r>
              <a:rPr lang="en-US"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32B85782-C4DA-D497-7039-6406D205313F}"/>
              </a:ext>
            </a:extLst>
          </p:cNvPr>
          <p:cNvPicPr>
            <a:picLocks noChangeAspect="1"/>
          </p:cNvPicPr>
          <p:nvPr/>
        </p:nvPicPr>
        <p:blipFill>
          <a:blip r:embed="rId4"/>
          <a:stretch>
            <a:fillRect/>
          </a:stretch>
        </p:blipFill>
        <p:spPr>
          <a:xfrm>
            <a:off x="6802120" y="1699047"/>
            <a:ext cx="4918252" cy="4918252"/>
          </a:xfrm>
          <a:prstGeom prst="rect">
            <a:avLst/>
          </a:prstGeom>
        </p:spPr>
      </p:pic>
    </p:spTree>
    <p:extLst>
      <p:ext uri="{BB962C8B-B14F-4D97-AF65-F5344CB8AC3E}">
        <p14:creationId xmlns:p14="http://schemas.microsoft.com/office/powerpoint/2010/main" val="3853235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E28-B3F6-81DB-3CE8-AB57D2E7FA3E}"/>
              </a:ext>
            </a:extLst>
          </p:cNvPr>
          <p:cNvSpPr>
            <a:spLocks noGrp="1"/>
          </p:cNvSpPr>
          <p:nvPr>
            <p:ph type="title"/>
          </p:nvPr>
        </p:nvSpPr>
        <p:spPr/>
        <p:txBody>
          <a:bodyPr/>
          <a:lstStyle/>
          <a:p>
            <a:endParaRPr lang="en-US"/>
          </a:p>
        </p:txBody>
      </p:sp>
      <p:pic>
        <p:nvPicPr>
          <p:cNvPr id="4" name="Picture 2" descr="A network of people exchanging and sharing different information">
            <a:extLst>
              <a:ext uri="{FF2B5EF4-FFF2-40B4-BE49-F238E27FC236}">
                <a16:creationId xmlns:a16="http://schemas.microsoft.com/office/drawing/2014/main" id="{3C303FB6-527A-A0A2-DD7B-79D4FE038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171" y="855546"/>
            <a:ext cx="3779610" cy="4458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C96478-8DCA-FE49-71F4-9274F48BB2D6}"/>
              </a:ext>
            </a:extLst>
          </p:cNvPr>
          <p:cNvSpPr txBox="1"/>
          <p:nvPr/>
        </p:nvSpPr>
        <p:spPr>
          <a:xfrm>
            <a:off x="1676400" y="5926149"/>
            <a:ext cx="10515600" cy="954107"/>
          </a:xfrm>
          <a:prstGeom prst="rect">
            <a:avLst/>
          </a:prstGeom>
          <a:noFill/>
        </p:spPr>
        <p:txBody>
          <a:bodyPr wrap="square">
            <a:spAutoFit/>
          </a:bodyPr>
          <a:lstStyle/>
          <a:p>
            <a:pPr algn="r"/>
            <a:r>
              <a:rPr lang="en-US" sz="1400" b="0" i="0" dirty="0" err="1">
                <a:solidFill>
                  <a:srgbClr val="222222"/>
                </a:solidFill>
                <a:effectLst/>
                <a:latin typeface="Arial" panose="020B0604020202020204" pitchFamily="34" charset="0"/>
              </a:rPr>
              <a:t>Korbmacher</a:t>
            </a:r>
            <a:r>
              <a:rPr lang="en-US" sz="1400" b="0" i="0" dirty="0">
                <a:solidFill>
                  <a:srgbClr val="222222"/>
                </a:solidFill>
                <a:effectLst/>
                <a:latin typeface="Arial" panose="020B0604020202020204" pitchFamily="34" charset="0"/>
              </a:rPr>
              <a:t>, M., Azevedo, F., Pennington, C., Hartmann, H., </a:t>
            </a:r>
            <a:r>
              <a:rPr lang="en-US" sz="1400" b="0" i="0" dirty="0" err="1">
                <a:solidFill>
                  <a:srgbClr val="222222"/>
                </a:solidFill>
                <a:effectLst/>
                <a:latin typeface="Arial" panose="020B0604020202020204" pitchFamily="34" charset="0"/>
              </a:rPr>
              <a:t>Pownall</a:t>
            </a:r>
            <a:r>
              <a:rPr lang="en-US" sz="1400" b="0" i="0" dirty="0">
                <a:solidFill>
                  <a:srgbClr val="222222"/>
                </a:solidFill>
                <a:effectLst/>
                <a:latin typeface="Arial" panose="020B0604020202020204" pitchFamily="34" charset="0"/>
              </a:rPr>
              <a:t>, M., Schmidt, K., ... &amp; Evans, T. (2023). The replication crisis has led to positive structural, procedural, and community changes. </a:t>
            </a:r>
            <a:r>
              <a:rPr lang="en-US" sz="1400" b="0" i="1" dirty="0">
                <a:solidFill>
                  <a:srgbClr val="222222"/>
                </a:solidFill>
                <a:effectLst/>
                <a:latin typeface="Arial" panose="020B0604020202020204" pitchFamily="34" charset="0"/>
              </a:rPr>
              <a:t>Communications Psychology</a:t>
            </a:r>
            <a:r>
              <a:rPr lang="en-US" sz="1400" b="0" i="0" dirty="0">
                <a:solidFill>
                  <a:srgbClr val="222222"/>
                </a:solidFill>
                <a:effectLst/>
                <a:latin typeface="Arial" panose="020B0604020202020204" pitchFamily="34" charset="0"/>
              </a:rPr>
              <a:t>.</a:t>
            </a:r>
            <a:endParaRPr lang="en-US" sz="1400" dirty="0"/>
          </a:p>
          <a:p>
            <a:pPr algn="r"/>
            <a:r>
              <a:rPr lang="en-US" sz="1400" b="0" i="0" dirty="0">
                <a:solidFill>
                  <a:srgbClr val="333333"/>
                </a:solidFill>
                <a:effectLst/>
                <a:latin typeface="Arial" panose="020B0604020202020204" pitchFamily="34" charset="0"/>
                <a:cs typeface="Arial" panose="020B0604020202020204" pitchFamily="34" charset="0"/>
              </a:rPr>
              <a:t>Communication network for sharing, learning and teaching. </a:t>
            </a:r>
            <a:r>
              <a:rPr lang="en-US" sz="1400" b="0" i="1" dirty="0">
                <a:solidFill>
                  <a:srgbClr val="333333"/>
                </a:solidFill>
                <a:effectLst/>
                <a:latin typeface="Arial" panose="020B0604020202020204" pitchFamily="34" charset="0"/>
                <a:cs typeface="Arial" panose="020B0604020202020204" pitchFamily="34" charset="0"/>
              </a:rPr>
              <a:t>The Turing Way</a:t>
            </a:r>
            <a:r>
              <a:rPr lang="en-US" sz="1400" b="0" i="0" dirty="0">
                <a:solidFill>
                  <a:srgbClr val="333333"/>
                </a:solidFill>
                <a:effectLst/>
                <a:latin typeface="Arial" panose="020B0604020202020204" pitchFamily="34" charset="0"/>
                <a:cs typeface="Arial" panose="020B0604020202020204" pitchFamily="34" charset="0"/>
              </a:rPr>
              <a:t> project illustration by </a:t>
            </a:r>
            <a:r>
              <a:rPr lang="en-US" sz="1400" b="0" i="0" dirty="0" err="1">
                <a:solidFill>
                  <a:srgbClr val="333333"/>
                </a:solidFill>
                <a:effectLst/>
                <a:latin typeface="Arial" panose="020B0604020202020204" pitchFamily="34" charset="0"/>
                <a:cs typeface="Arial" panose="020B0604020202020204" pitchFamily="34" charset="0"/>
              </a:rPr>
              <a:t>Scriberia</a:t>
            </a:r>
            <a:r>
              <a:rPr lang="en-US" sz="1400" b="0" i="0" dirty="0">
                <a:solidFill>
                  <a:srgbClr val="333333"/>
                </a:solidFill>
                <a:effectLst/>
                <a:latin typeface="Arial" panose="020B0604020202020204" pitchFamily="34" charset="0"/>
                <a:cs typeface="Arial" panose="020B0604020202020204" pitchFamily="34" charset="0"/>
              </a:rPr>
              <a:t>. Used under a CC-BY 4.0 </a:t>
            </a:r>
            <a:r>
              <a:rPr lang="en-US" sz="1400" b="0" i="0" dirty="0" err="1">
                <a:solidFill>
                  <a:srgbClr val="333333"/>
                </a:solidFill>
                <a:effectLst/>
                <a:latin typeface="Arial" panose="020B0604020202020204" pitchFamily="34" charset="0"/>
                <a:cs typeface="Arial" panose="020B0604020202020204" pitchFamily="34" charset="0"/>
              </a:rPr>
              <a:t>licence</a:t>
            </a:r>
            <a:r>
              <a:rPr lang="en-US" sz="1400" b="0" i="0" dirty="0">
                <a:solidFill>
                  <a:srgbClr val="333333"/>
                </a:solidFill>
                <a:effectLst/>
                <a:latin typeface="Arial" panose="020B0604020202020204" pitchFamily="34" charset="0"/>
                <a:cs typeface="Arial" panose="020B0604020202020204" pitchFamily="34" charset="0"/>
              </a:rPr>
              <a:t>. DOI: </a:t>
            </a:r>
            <a:r>
              <a:rPr lang="en-US" sz="1400" b="0" i="0" u="none" strike="noStrike" dirty="0">
                <a:effectLst/>
                <a:latin typeface="Arial" panose="020B0604020202020204" pitchFamily="34" charset="0"/>
                <a:cs typeface="Arial" panose="020B0604020202020204" pitchFamily="34" charset="0"/>
                <a:hlinkClick r:id="rId3"/>
              </a:rPr>
              <a:t>10.5281/zenodo.3332807</a:t>
            </a:r>
            <a:r>
              <a:rPr lang="en-US" sz="1400" b="0" i="0" dirty="0">
                <a:solidFill>
                  <a:srgbClr val="333333"/>
                </a:solidFill>
                <a:effectLst/>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10" name="Picture 2" descr="Fig. 1 Modes of change towards scientific credibility. This figure presents an overview of the three modes of change proposed in this article: structural change is often evoked at the institutional level&#10;and expressed by new norms and rules; procedural change refers to behaviours and sets of commonly used practices in the research process; community change encompasses how work and collaboration&#10;within the scientific community evolves.">
            <a:extLst>
              <a:ext uri="{FF2B5EF4-FFF2-40B4-BE49-F238E27FC236}">
                <a16:creationId xmlns:a16="http://schemas.microsoft.com/office/drawing/2014/main" id="{84FF500C-5F86-4A31-8270-30ED814A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5" y="378625"/>
            <a:ext cx="4754806" cy="5412586"/>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9" descr="Line arrow Slight curve">
            <a:extLst>
              <a:ext uri="{FF2B5EF4-FFF2-40B4-BE49-F238E27FC236}">
                <a16:creationId xmlns:a16="http://schemas.microsoft.com/office/drawing/2014/main" id="{CA3A7A1A-B420-46E5-9444-9729BC2A2F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190991" flipH="1">
            <a:off x="6191645" y="1693374"/>
            <a:ext cx="1485109" cy="1218345"/>
          </a:xfrm>
          <a:prstGeom prst="rect">
            <a:avLst/>
          </a:prstGeom>
        </p:spPr>
      </p:pic>
      <p:pic>
        <p:nvPicPr>
          <p:cNvPr id="13" name="Graphic 12">
            <a:extLst>
              <a:ext uri="{FF2B5EF4-FFF2-40B4-BE49-F238E27FC236}">
                <a16:creationId xmlns:a16="http://schemas.microsoft.com/office/drawing/2014/main" id="{B4A16B71-90FA-40D1-50BF-4E82999510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200" y="2470307"/>
            <a:ext cx="1262031" cy="1229220"/>
          </a:xfrm>
          <a:prstGeom prst="rect">
            <a:avLst/>
          </a:prstGeom>
        </p:spPr>
      </p:pic>
      <p:sp>
        <p:nvSpPr>
          <p:cNvPr id="12" name="Content Placeholder 11">
            <a:extLst>
              <a:ext uri="{FF2B5EF4-FFF2-40B4-BE49-F238E27FC236}">
                <a16:creationId xmlns:a16="http://schemas.microsoft.com/office/drawing/2014/main" id="{947A54E5-1C75-76E4-AC82-0D8BD317DB2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885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665D12A-3311-1711-67E9-BD948FA75CE9}"/>
              </a:ext>
            </a:extLst>
          </p:cNvPr>
          <p:cNvPicPr>
            <a:picLocks noChangeAspect="1"/>
          </p:cNvPicPr>
          <p:nvPr/>
        </p:nvPicPr>
        <p:blipFill>
          <a:blip r:embed="rId3"/>
          <a:stretch>
            <a:fillRect/>
          </a:stretch>
        </p:blipFill>
        <p:spPr>
          <a:xfrm>
            <a:off x="7872392" y="0"/>
            <a:ext cx="4165810" cy="6858000"/>
          </a:xfrm>
          <a:prstGeom prst="rect">
            <a:avLst/>
          </a:prstGeom>
        </p:spPr>
      </p:pic>
      <p:pic>
        <p:nvPicPr>
          <p:cNvPr id="6" name="Graphic 5">
            <a:extLst>
              <a:ext uri="{FF2B5EF4-FFF2-40B4-BE49-F238E27FC236}">
                <a16:creationId xmlns:a16="http://schemas.microsoft.com/office/drawing/2014/main" id="{1382B7F8-08FF-459B-84EA-B3E4781C2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883" y="457702"/>
            <a:ext cx="2017044" cy="1964601"/>
          </a:xfrm>
          <a:prstGeom prst="rect">
            <a:avLst/>
          </a:prstGeom>
        </p:spPr>
      </p:pic>
      <p:pic>
        <p:nvPicPr>
          <p:cNvPr id="10" name="Content Placeholder 7">
            <a:extLst>
              <a:ext uri="{FF2B5EF4-FFF2-40B4-BE49-F238E27FC236}">
                <a16:creationId xmlns:a16="http://schemas.microsoft.com/office/drawing/2014/main" id="{6822F206-77F9-8E92-CB94-B0C4097BC007}"/>
              </a:ext>
            </a:extLst>
          </p:cNvPr>
          <p:cNvPicPr>
            <a:picLocks noChangeAspect="1"/>
          </p:cNvPicPr>
          <p:nvPr/>
        </p:nvPicPr>
        <p:blipFill>
          <a:blip r:embed="rId6"/>
          <a:stretch>
            <a:fillRect/>
          </a:stretch>
        </p:blipFill>
        <p:spPr>
          <a:xfrm>
            <a:off x="476231" y="2647457"/>
            <a:ext cx="3602315" cy="2701737"/>
          </a:xfrm>
          <a:prstGeom prst="rect">
            <a:avLst/>
          </a:prstGeom>
        </p:spPr>
      </p:pic>
      <p:sp>
        <p:nvSpPr>
          <p:cNvPr id="12" name="TextBox 11">
            <a:extLst>
              <a:ext uri="{FF2B5EF4-FFF2-40B4-BE49-F238E27FC236}">
                <a16:creationId xmlns:a16="http://schemas.microsoft.com/office/drawing/2014/main" id="{16D087C1-652C-2217-D08A-3C2267EAB53A}"/>
              </a:ext>
            </a:extLst>
          </p:cNvPr>
          <p:cNvSpPr txBox="1"/>
          <p:nvPr/>
        </p:nvSpPr>
        <p:spPr>
          <a:xfrm>
            <a:off x="2758968" y="653396"/>
            <a:ext cx="4798448" cy="1477328"/>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venir Book" panose="02000503020000020003" pitchFamily="2" charset="0"/>
              </a:rPr>
              <a:t>Started a </a:t>
            </a:r>
            <a:r>
              <a:rPr lang="en-AU" dirty="0" err="1">
                <a:latin typeface="Avenir Book" panose="02000503020000020003" pitchFamily="2" charset="0"/>
              </a:rPr>
              <a:t>ReproducibiliTea</a:t>
            </a:r>
            <a:r>
              <a:rPr lang="en-AU" dirty="0">
                <a:latin typeface="Avenir Book" panose="02000503020000020003" pitchFamily="2" charset="0"/>
              </a:rPr>
              <a:t> journal club at the University of Chicago and the University of Adelaide</a:t>
            </a:r>
          </a:p>
          <a:p>
            <a:pPr marL="285750" indent="-285750">
              <a:buFont typeface="Arial" panose="020B0604020202020204" pitchFamily="34" charset="0"/>
              <a:buChar char="•"/>
            </a:pPr>
            <a:r>
              <a:rPr lang="en-AU" dirty="0">
                <a:latin typeface="Avenir Book" panose="02000503020000020003" pitchFamily="2" charset="0"/>
              </a:rPr>
              <a:t>Joined the steering committee of the global organization</a:t>
            </a:r>
          </a:p>
        </p:txBody>
      </p:sp>
      <p:pic>
        <p:nvPicPr>
          <p:cNvPr id="13" name="Picture 12">
            <a:extLst>
              <a:ext uri="{FF2B5EF4-FFF2-40B4-BE49-F238E27FC236}">
                <a16:creationId xmlns:a16="http://schemas.microsoft.com/office/drawing/2014/main" id="{9105AB46-C8B9-3730-B429-9E4F796E3528}"/>
              </a:ext>
            </a:extLst>
          </p:cNvPr>
          <p:cNvPicPr>
            <a:picLocks noChangeAspect="1"/>
          </p:cNvPicPr>
          <p:nvPr/>
        </p:nvPicPr>
        <p:blipFill>
          <a:blip r:embed="rId7"/>
          <a:stretch>
            <a:fillRect/>
          </a:stretch>
        </p:blipFill>
        <p:spPr>
          <a:xfrm>
            <a:off x="2153194" y="5504222"/>
            <a:ext cx="3850704" cy="1219233"/>
          </a:xfrm>
          <a:prstGeom prst="rect">
            <a:avLst/>
          </a:prstGeom>
        </p:spPr>
      </p:pic>
      <p:pic>
        <p:nvPicPr>
          <p:cNvPr id="15" name="Picture 14">
            <a:extLst>
              <a:ext uri="{FF2B5EF4-FFF2-40B4-BE49-F238E27FC236}">
                <a16:creationId xmlns:a16="http://schemas.microsoft.com/office/drawing/2014/main" id="{6E4D3B6A-328D-09A5-E142-891AAC06894A}"/>
              </a:ext>
            </a:extLst>
          </p:cNvPr>
          <p:cNvPicPr>
            <a:picLocks noChangeAspect="1"/>
          </p:cNvPicPr>
          <p:nvPr/>
        </p:nvPicPr>
        <p:blipFill>
          <a:blip r:embed="rId8"/>
          <a:stretch>
            <a:fillRect/>
          </a:stretch>
        </p:blipFill>
        <p:spPr>
          <a:xfrm>
            <a:off x="4174311" y="2646768"/>
            <a:ext cx="3602315" cy="2702426"/>
          </a:xfrm>
          <a:prstGeom prst="rect">
            <a:avLst/>
          </a:prstGeom>
        </p:spPr>
      </p:pic>
    </p:spTree>
    <p:extLst>
      <p:ext uri="{BB962C8B-B14F-4D97-AF65-F5344CB8AC3E}">
        <p14:creationId xmlns:p14="http://schemas.microsoft.com/office/powerpoint/2010/main" val="114992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11E2434-8846-044A-E1A6-B2FADEB4A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7544" y="416975"/>
            <a:ext cx="2724671" cy="1019302"/>
          </a:xfrm>
          <a:prstGeom prst="rect">
            <a:avLst/>
          </a:prstGeom>
        </p:spPr>
      </p:pic>
      <p:pic>
        <p:nvPicPr>
          <p:cNvPr id="3" name="Picture 2">
            <a:extLst>
              <a:ext uri="{FF2B5EF4-FFF2-40B4-BE49-F238E27FC236}">
                <a16:creationId xmlns:a16="http://schemas.microsoft.com/office/drawing/2014/main" id="{CD7B329F-EA81-351D-3138-7414D7D87E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103"/>
          <a:stretch/>
        </p:blipFill>
        <p:spPr bwMode="auto">
          <a:xfrm>
            <a:off x="1757544" y="3145416"/>
            <a:ext cx="2716042" cy="1246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F7DC8EE-F5C7-1F8D-D0D4-E6AAA5ACF5B4}"/>
              </a:ext>
            </a:extLst>
          </p:cNvPr>
          <p:cNvPicPr>
            <a:picLocks noChangeAspect="1"/>
          </p:cNvPicPr>
          <p:nvPr/>
        </p:nvPicPr>
        <p:blipFill>
          <a:blip r:embed="rId6"/>
          <a:stretch>
            <a:fillRect/>
          </a:stretch>
        </p:blipFill>
        <p:spPr>
          <a:xfrm>
            <a:off x="6283756" y="3598408"/>
            <a:ext cx="4871659" cy="401652"/>
          </a:xfrm>
          <a:prstGeom prst="rect">
            <a:avLst/>
          </a:prstGeom>
        </p:spPr>
      </p:pic>
      <p:pic>
        <p:nvPicPr>
          <p:cNvPr id="5" name="Picture 4">
            <a:extLst>
              <a:ext uri="{FF2B5EF4-FFF2-40B4-BE49-F238E27FC236}">
                <a16:creationId xmlns:a16="http://schemas.microsoft.com/office/drawing/2014/main" id="{B4CD8C2B-4C1F-9FF9-BE99-C30CB49B15B1}"/>
              </a:ext>
            </a:extLst>
          </p:cNvPr>
          <p:cNvPicPr>
            <a:picLocks noChangeAspect="1"/>
          </p:cNvPicPr>
          <p:nvPr/>
        </p:nvPicPr>
        <p:blipFill>
          <a:blip r:embed="rId7"/>
          <a:stretch>
            <a:fillRect/>
          </a:stretch>
        </p:blipFill>
        <p:spPr>
          <a:xfrm>
            <a:off x="6283756" y="3238877"/>
            <a:ext cx="3733616" cy="389060"/>
          </a:xfrm>
          <a:prstGeom prst="rect">
            <a:avLst/>
          </a:prstGeom>
        </p:spPr>
      </p:pic>
      <p:pic>
        <p:nvPicPr>
          <p:cNvPr id="7" name="Picture 6">
            <a:extLst>
              <a:ext uri="{FF2B5EF4-FFF2-40B4-BE49-F238E27FC236}">
                <a16:creationId xmlns:a16="http://schemas.microsoft.com/office/drawing/2014/main" id="{2A2B66A4-896C-FED1-A6C5-45A7227811D6}"/>
              </a:ext>
            </a:extLst>
          </p:cNvPr>
          <p:cNvPicPr>
            <a:picLocks noChangeAspect="1"/>
          </p:cNvPicPr>
          <p:nvPr/>
        </p:nvPicPr>
        <p:blipFill>
          <a:blip r:embed="rId8"/>
          <a:stretch>
            <a:fillRect/>
          </a:stretch>
        </p:blipFill>
        <p:spPr>
          <a:xfrm>
            <a:off x="1748915" y="1941295"/>
            <a:ext cx="2716042" cy="913467"/>
          </a:xfrm>
          <a:prstGeom prst="rect">
            <a:avLst/>
          </a:prstGeom>
        </p:spPr>
      </p:pic>
      <p:pic>
        <p:nvPicPr>
          <p:cNvPr id="8" name="Picture 7">
            <a:extLst>
              <a:ext uri="{FF2B5EF4-FFF2-40B4-BE49-F238E27FC236}">
                <a16:creationId xmlns:a16="http://schemas.microsoft.com/office/drawing/2014/main" id="{9368147E-CEE0-CF2B-3A31-8F6046A79A1D}"/>
              </a:ext>
            </a:extLst>
          </p:cNvPr>
          <p:cNvPicPr>
            <a:picLocks noChangeAspect="1"/>
          </p:cNvPicPr>
          <p:nvPr/>
        </p:nvPicPr>
        <p:blipFill>
          <a:blip r:embed="rId9"/>
          <a:stretch>
            <a:fillRect/>
          </a:stretch>
        </p:blipFill>
        <p:spPr>
          <a:xfrm>
            <a:off x="4723326" y="2025327"/>
            <a:ext cx="4529173" cy="791304"/>
          </a:xfrm>
          <a:prstGeom prst="rect">
            <a:avLst/>
          </a:prstGeom>
        </p:spPr>
      </p:pic>
      <p:pic>
        <p:nvPicPr>
          <p:cNvPr id="9" name="Graphic 8">
            <a:extLst>
              <a:ext uri="{FF2B5EF4-FFF2-40B4-BE49-F238E27FC236}">
                <a16:creationId xmlns:a16="http://schemas.microsoft.com/office/drawing/2014/main" id="{178769DA-B3CF-EC8D-BECF-E01AECCC1A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6585" y="3091661"/>
            <a:ext cx="1338851" cy="1354240"/>
          </a:xfrm>
          <a:prstGeom prst="rect">
            <a:avLst/>
          </a:prstGeom>
        </p:spPr>
      </p:pic>
      <p:pic>
        <p:nvPicPr>
          <p:cNvPr id="11" name="Picture 10">
            <a:extLst>
              <a:ext uri="{FF2B5EF4-FFF2-40B4-BE49-F238E27FC236}">
                <a16:creationId xmlns:a16="http://schemas.microsoft.com/office/drawing/2014/main" id="{1C4B2B7E-241E-3F4C-06BF-2BF793AB0179}"/>
              </a:ext>
            </a:extLst>
          </p:cNvPr>
          <p:cNvPicPr>
            <a:picLocks noChangeAspect="1"/>
          </p:cNvPicPr>
          <p:nvPr/>
        </p:nvPicPr>
        <p:blipFill>
          <a:blip r:embed="rId12"/>
          <a:stretch>
            <a:fillRect/>
          </a:stretch>
        </p:blipFill>
        <p:spPr>
          <a:xfrm>
            <a:off x="4876585" y="4995962"/>
            <a:ext cx="3606154" cy="1061935"/>
          </a:xfrm>
          <a:prstGeom prst="rect">
            <a:avLst/>
          </a:prstGeom>
        </p:spPr>
      </p:pic>
      <p:pic>
        <p:nvPicPr>
          <p:cNvPr id="14" name="Picture 2" descr="Neuroscience 2023">
            <a:extLst>
              <a:ext uri="{FF2B5EF4-FFF2-40B4-BE49-F238E27FC236}">
                <a16:creationId xmlns:a16="http://schemas.microsoft.com/office/drawing/2014/main" id="{C378A529-F711-B817-0D2D-76218FC992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5657" y="4445901"/>
            <a:ext cx="2162558" cy="21620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88E526D-8F04-B5A3-7513-FAF7E5B70C26}"/>
              </a:ext>
            </a:extLst>
          </p:cNvPr>
          <p:cNvSpPr txBox="1"/>
          <p:nvPr/>
        </p:nvSpPr>
        <p:spPr>
          <a:xfrm>
            <a:off x="4899451" y="368234"/>
            <a:ext cx="6255964" cy="923330"/>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venir Book" panose="02000503020000020003" pitchFamily="2" charset="0"/>
              </a:rPr>
              <a:t>Organized a free virtual conference for early-career researchers to present their work when in-person conferences shut down due to the pandemic</a:t>
            </a:r>
          </a:p>
        </p:txBody>
      </p:sp>
    </p:spTree>
    <p:extLst>
      <p:ext uri="{BB962C8B-B14F-4D97-AF65-F5344CB8AC3E}">
        <p14:creationId xmlns:p14="http://schemas.microsoft.com/office/powerpoint/2010/main" val="152064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3423-B14A-5344-9CEB-187A59B6018F}"/>
              </a:ext>
            </a:extLst>
          </p:cNvPr>
          <p:cNvSpPr>
            <a:spLocks noGrp="1"/>
          </p:cNvSpPr>
          <p:nvPr>
            <p:ph type="title"/>
          </p:nvPr>
        </p:nvSpPr>
        <p:spPr/>
        <p:txBody>
          <a:bodyPr/>
          <a:lstStyle/>
          <a:p>
            <a:r>
              <a:rPr lang="en-US" dirty="0"/>
              <a:t>The </a:t>
            </a:r>
            <a:r>
              <a:rPr lang="en-US" dirty="0">
                <a:solidFill>
                  <a:srgbClr val="810001"/>
                </a:solidFill>
              </a:rPr>
              <a:t>reproducibility crisis</a:t>
            </a:r>
          </a:p>
        </p:txBody>
      </p:sp>
      <p:sp>
        <p:nvSpPr>
          <p:cNvPr id="3" name="Content Placeholder 2">
            <a:extLst>
              <a:ext uri="{FF2B5EF4-FFF2-40B4-BE49-F238E27FC236}">
                <a16:creationId xmlns:a16="http://schemas.microsoft.com/office/drawing/2014/main" id="{188DE2E5-FB96-4646-907E-A7704073E541}"/>
              </a:ext>
            </a:extLst>
          </p:cNvPr>
          <p:cNvSpPr>
            <a:spLocks noGrp="1"/>
          </p:cNvSpPr>
          <p:nvPr>
            <p:ph idx="1"/>
          </p:nvPr>
        </p:nvSpPr>
        <p:spPr/>
        <p:txBody>
          <a:bodyPr/>
          <a:lstStyle/>
          <a:p>
            <a:r>
              <a:rPr lang="en-US" dirty="0"/>
              <a:t>Also known as the </a:t>
            </a:r>
            <a:r>
              <a:rPr lang="en-US" dirty="0">
                <a:solidFill>
                  <a:srgbClr val="810001"/>
                </a:solidFill>
              </a:rPr>
              <a:t>replicability crisis</a:t>
            </a:r>
          </a:p>
          <a:p>
            <a:pPr lvl="1"/>
            <a:r>
              <a:rPr lang="en-US" dirty="0"/>
              <a:t>Sometimes</a:t>
            </a:r>
            <a:r>
              <a:rPr lang="en-US" dirty="0">
                <a:solidFill>
                  <a:srgbClr val="810001"/>
                </a:solidFill>
              </a:rPr>
              <a:t> the generalizability crisis, </a:t>
            </a:r>
            <a:r>
              <a:rPr lang="en-US" dirty="0"/>
              <a:t>or</a:t>
            </a:r>
            <a:r>
              <a:rPr lang="en-US" dirty="0">
                <a:solidFill>
                  <a:srgbClr val="810001"/>
                </a:solidFill>
              </a:rPr>
              <a:t> the methodological crisis</a:t>
            </a:r>
            <a:endParaRPr lang="en-US" dirty="0"/>
          </a:p>
          <a:p>
            <a:pPr marL="0" indent="0">
              <a:buNone/>
            </a:pPr>
            <a:endParaRPr lang="en-US" dirty="0"/>
          </a:p>
          <a:p>
            <a:r>
              <a:rPr lang="en-US" dirty="0"/>
              <a:t>The </a:t>
            </a:r>
            <a:r>
              <a:rPr lang="en-US" b="1" dirty="0">
                <a:solidFill>
                  <a:srgbClr val="810001"/>
                </a:solidFill>
              </a:rPr>
              <a:t>current</a:t>
            </a:r>
            <a:r>
              <a:rPr lang="en-US" dirty="0"/>
              <a:t> collective concern that many scientific studies are </a:t>
            </a:r>
            <a:r>
              <a:rPr lang="en-US" dirty="0">
                <a:solidFill>
                  <a:srgbClr val="810001"/>
                </a:solidFill>
              </a:rPr>
              <a:t>difficult to reproduce</a:t>
            </a:r>
            <a:r>
              <a:rPr lang="en-US" dirty="0"/>
              <a:t> or </a:t>
            </a:r>
            <a:r>
              <a:rPr lang="en-US" dirty="0">
                <a:solidFill>
                  <a:srgbClr val="810001"/>
                </a:solidFill>
              </a:rPr>
              <a:t>do not replicate</a:t>
            </a:r>
          </a:p>
          <a:p>
            <a:pPr lvl="1"/>
            <a:r>
              <a:rPr lang="en-US" dirty="0"/>
              <a:t>The psychological sciences (and biomedical sciences) have high-profile controversies at the start of the 2010s </a:t>
            </a:r>
          </a:p>
          <a:p>
            <a:pPr lvl="1"/>
            <a:r>
              <a:rPr lang="en-US" dirty="0"/>
              <a:t>There have been concerns about the lack of replications in the past!</a:t>
            </a:r>
          </a:p>
          <a:p>
            <a:pPr lvl="2"/>
            <a:r>
              <a:rPr lang="en-US" dirty="0"/>
              <a:t>e.g. Paul </a:t>
            </a:r>
            <a:r>
              <a:rPr lang="en-US" dirty="0" err="1"/>
              <a:t>Meehl</a:t>
            </a:r>
            <a:r>
              <a:rPr lang="en-US" dirty="0"/>
              <a:t>, Jacob Cohen and others were sounding the alarm in the 1970s</a:t>
            </a:r>
          </a:p>
          <a:p>
            <a:pPr lvl="2"/>
            <a:endParaRPr lang="en-US" dirty="0"/>
          </a:p>
          <a:p>
            <a:pPr lvl="1"/>
            <a:endParaRPr lang="en-US" dirty="0"/>
          </a:p>
          <a:p>
            <a:pPr lvl="1"/>
            <a:endParaRPr lang="en-US" dirty="0"/>
          </a:p>
          <a:p>
            <a:pPr lvl="1"/>
            <a:endParaRPr lang="en-US" dirty="0"/>
          </a:p>
          <a:p>
            <a:endParaRPr lang="en-US" dirty="0">
              <a:solidFill>
                <a:srgbClr val="810001"/>
              </a:solidFill>
            </a:endParaRPr>
          </a:p>
          <a:p>
            <a:endParaRPr lang="en-US" dirty="0">
              <a:solidFill>
                <a:srgbClr val="810001"/>
              </a:solidFill>
            </a:endParaRPr>
          </a:p>
        </p:txBody>
      </p:sp>
      <p:sp>
        <p:nvSpPr>
          <p:cNvPr id="5" name="TextBox 4">
            <a:extLst>
              <a:ext uri="{FF2B5EF4-FFF2-40B4-BE49-F238E27FC236}">
                <a16:creationId xmlns:a16="http://schemas.microsoft.com/office/drawing/2014/main" id="{7A6EFDCF-7CDC-F254-6AB0-1F989A3E46B0}"/>
              </a:ext>
            </a:extLst>
          </p:cNvPr>
          <p:cNvSpPr txBox="1"/>
          <p:nvPr/>
        </p:nvSpPr>
        <p:spPr>
          <a:xfrm>
            <a:off x="0" y="6469618"/>
            <a:ext cx="11413067" cy="369332"/>
          </a:xfrm>
          <a:prstGeom prst="rect">
            <a:avLst/>
          </a:prstGeom>
          <a:noFill/>
        </p:spPr>
        <p:txBody>
          <a:bodyPr wrap="square">
            <a:spAutoFit/>
          </a:bodyPr>
          <a:lstStyle/>
          <a:p>
            <a:r>
              <a:rPr lang="en-AU" b="0" i="0" dirty="0">
                <a:solidFill>
                  <a:srgbClr val="222222"/>
                </a:solidFill>
                <a:effectLst/>
                <a:latin typeface="Arial" panose="020B0604020202020204" pitchFamily="34" charset="0"/>
              </a:rPr>
              <a:t>Romero, F. (2019). Philosophy of science and the replicability crisis. </a:t>
            </a:r>
            <a:r>
              <a:rPr lang="en-AU" b="0" i="1" dirty="0">
                <a:solidFill>
                  <a:srgbClr val="222222"/>
                </a:solidFill>
                <a:effectLst/>
                <a:latin typeface="Arial" panose="020B0604020202020204" pitchFamily="34" charset="0"/>
              </a:rPr>
              <a:t>Philosophy Compass</a:t>
            </a:r>
            <a:r>
              <a:rPr lang="en-AU" b="0" i="0" dirty="0">
                <a:solidFill>
                  <a:srgbClr val="222222"/>
                </a:solidFill>
                <a:effectLst/>
                <a:latin typeface="Arial" panose="020B0604020202020204" pitchFamily="34" charset="0"/>
              </a:rPr>
              <a:t>, </a:t>
            </a:r>
            <a:r>
              <a:rPr lang="en-AU" b="0" i="1" dirty="0">
                <a:solidFill>
                  <a:srgbClr val="222222"/>
                </a:solidFill>
                <a:effectLst/>
                <a:latin typeface="Arial" panose="020B0604020202020204" pitchFamily="34" charset="0"/>
              </a:rPr>
              <a:t>14</a:t>
            </a:r>
            <a:r>
              <a:rPr lang="en-AU" b="0" i="0" dirty="0">
                <a:solidFill>
                  <a:srgbClr val="222222"/>
                </a:solidFill>
                <a:effectLst/>
                <a:latin typeface="Arial" panose="020B0604020202020204" pitchFamily="34" charset="0"/>
              </a:rPr>
              <a:t>(11), e12633.</a:t>
            </a:r>
            <a:endParaRPr lang="en-AU" dirty="0"/>
          </a:p>
        </p:txBody>
      </p:sp>
    </p:spTree>
    <p:extLst>
      <p:ext uri="{BB962C8B-B14F-4D97-AF65-F5344CB8AC3E}">
        <p14:creationId xmlns:p14="http://schemas.microsoft.com/office/powerpoint/2010/main" val="1436212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FE047D2-28C2-1C8C-07D9-D96E10E72760}"/>
              </a:ext>
            </a:extLst>
          </p:cNvPr>
          <p:cNvPicPr>
            <a:picLocks noChangeAspect="1"/>
          </p:cNvPicPr>
          <p:nvPr/>
        </p:nvPicPr>
        <p:blipFill>
          <a:blip r:embed="rId3"/>
          <a:stretch>
            <a:fillRect/>
          </a:stretch>
        </p:blipFill>
        <p:spPr>
          <a:xfrm>
            <a:off x="6460984" y="720229"/>
            <a:ext cx="4751360" cy="1904365"/>
          </a:xfrm>
          <a:prstGeom prst="rect">
            <a:avLst/>
          </a:prstGeom>
        </p:spPr>
      </p:pic>
      <p:pic>
        <p:nvPicPr>
          <p:cNvPr id="24" name="Picture 23">
            <a:extLst>
              <a:ext uri="{FF2B5EF4-FFF2-40B4-BE49-F238E27FC236}">
                <a16:creationId xmlns:a16="http://schemas.microsoft.com/office/drawing/2014/main" id="{5F02E207-465C-42A0-D268-4BDC78FFD458}"/>
              </a:ext>
            </a:extLst>
          </p:cNvPr>
          <p:cNvPicPr>
            <a:picLocks noChangeAspect="1"/>
          </p:cNvPicPr>
          <p:nvPr/>
        </p:nvPicPr>
        <p:blipFill>
          <a:blip r:embed="rId4"/>
          <a:stretch>
            <a:fillRect/>
          </a:stretch>
        </p:blipFill>
        <p:spPr>
          <a:xfrm>
            <a:off x="534932" y="572973"/>
            <a:ext cx="4884438" cy="2198876"/>
          </a:xfrm>
          <a:prstGeom prst="rect">
            <a:avLst/>
          </a:prstGeom>
        </p:spPr>
      </p:pic>
      <p:pic>
        <p:nvPicPr>
          <p:cNvPr id="3" name="Picture 2">
            <a:extLst>
              <a:ext uri="{FF2B5EF4-FFF2-40B4-BE49-F238E27FC236}">
                <a16:creationId xmlns:a16="http://schemas.microsoft.com/office/drawing/2014/main" id="{5872187D-E78B-EDBF-8D44-2080ABF001E2}"/>
              </a:ext>
            </a:extLst>
          </p:cNvPr>
          <p:cNvPicPr>
            <a:picLocks noChangeAspect="1"/>
          </p:cNvPicPr>
          <p:nvPr/>
        </p:nvPicPr>
        <p:blipFill>
          <a:blip r:embed="rId5"/>
          <a:stretch>
            <a:fillRect/>
          </a:stretch>
        </p:blipFill>
        <p:spPr>
          <a:xfrm>
            <a:off x="3531963" y="4086152"/>
            <a:ext cx="5128074" cy="2292305"/>
          </a:xfrm>
          <a:prstGeom prst="rect">
            <a:avLst/>
          </a:prstGeom>
        </p:spPr>
      </p:pic>
      <p:pic>
        <p:nvPicPr>
          <p:cNvPr id="30" name="Picture 29">
            <a:extLst>
              <a:ext uri="{FF2B5EF4-FFF2-40B4-BE49-F238E27FC236}">
                <a16:creationId xmlns:a16="http://schemas.microsoft.com/office/drawing/2014/main" id="{5C1706B5-3169-2D82-8505-1A5A0158DC73}"/>
              </a:ext>
            </a:extLst>
          </p:cNvPr>
          <p:cNvPicPr>
            <a:picLocks noChangeAspect="1"/>
          </p:cNvPicPr>
          <p:nvPr/>
        </p:nvPicPr>
        <p:blipFill>
          <a:blip r:embed="rId6"/>
          <a:stretch>
            <a:fillRect/>
          </a:stretch>
        </p:blipFill>
        <p:spPr>
          <a:xfrm>
            <a:off x="7043292" y="2624594"/>
            <a:ext cx="3329811" cy="983624"/>
          </a:xfrm>
          <a:prstGeom prst="rect">
            <a:avLst/>
          </a:prstGeom>
        </p:spPr>
      </p:pic>
    </p:spTree>
    <p:extLst>
      <p:ext uri="{BB962C8B-B14F-4D97-AF65-F5344CB8AC3E}">
        <p14:creationId xmlns:p14="http://schemas.microsoft.com/office/powerpoint/2010/main" val="2505574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C23D45-74EC-4044-956F-36E50D8429BF}"/>
              </a:ext>
            </a:extLst>
          </p:cNvPr>
          <p:cNvSpPr>
            <a:spLocks noGrp="1"/>
          </p:cNvSpPr>
          <p:nvPr>
            <p:ph type="title"/>
          </p:nvPr>
        </p:nvSpPr>
        <p:spPr>
          <a:xfrm>
            <a:off x="0" y="0"/>
            <a:ext cx="12192000" cy="1325563"/>
          </a:xfrm>
        </p:spPr>
        <p:txBody>
          <a:bodyPr/>
          <a:lstStyle/>
          <a:p>
            <a:r>
              <a:rPr lang="en-US" dirty="0"/>
              <a:t>The credibility revolution in science can only succeed if </a:t>
            </a:r>
            <a:r>
              <a:rPr lang="en-US" b="1" i="1" dirty="0">
                <a:solidFill>
                  <a:srgbClr val="800000"/>
                </a:solidFill>
              </a:rPr>
              <a:t>we take action together</a:t>
            </a:r>
            <a:r>
              <a:rPr lang="en-US" b="1" i="1" dirty="0"/>
              <a:t>.</a:t>
            </a:r>
          </a:p>
        </p:txBody>
      </p:sp>
      <p:sp>
        <p:nvSpPr>
          <p:cNvPr id="9" name="Content Placeholder 2">
            <a:extLst>
              <a:ext uri="{FF2B5EF4-FFF2-40B4-BE49-F238E27FC236}">
                <a16:creationId xmlns:a16="http://schemas.microsoft.com/office/drawing/2014/main" id="{33ECA4DA-1979-D949-A77A-754A4D9F2A9D}"/>
              </a:ext>
            </a:extLst>
          </p:cNvPr>
          <p:cNvSpPr>
            <a:spLocks noGrp="1"/>
          </p:cNvSpPr>
          <p:nvPr>
            <p:ph idx="1"/>
          </p:nvPr>
        </p:nvSpPr>
        <p:spPr>
          <a:xfrm>
            <a:off x="0" y="1253331"/>
            <a:ext cx="12173478" cy="4351338"/>
          </a:xfrm>
        </p:spPr>
        <p:txBody>
          <a:bodyPr>
            <a:normAutofit/>
          </a:bodyPr>
          <a:lstStyle/>
          <a:p>
            <a:endParaRPr lang="en-US" i="1" dirty="0">
              <a:solidFill>
                <a:schemeClr val="bg1"/>
              </a:solidFill>
            </a:endParaRPr>
          </a:p>
        </p:txBody>
      </p:sp>
      <p:sp>
        <p:nvSpPr>
          <p:cNvPr id="13" name="TextBox 12">
            <a:extLst>
              <a:ext uri="{FF2B5EF4-FFF2-40B4-BE49-F238E27FC236}">
                <a16:creationId xmlns:a16="http://schemas.microsoft.com/office/drawing/2014/main" id="{5620850D-85C9-9B46-BB07-524A1CE823AA}"/>
              </a:ext>
            </a:extLst>
          </p:cNvPr>
          <p:cNvSpPr txBox="1"/>
          <p:nvPr/>
        </p:nvSpPr>
        <p:spPr>
          <a:xfrm>
            <a:off x="259080" y="6396334"/>
            <a:ext cx="121827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Dr William Xiang Quan Ngiam		</a:t>
            </a:r>
            <a:r>
              <a:rPr kumimoji="0" lang="en-US" sz="1800" b="1" i="1" u="none" strike="noStrike" kern="1200" cap="none" spc="0" normalizeH="0" baseline="0" noProof="0" dirty="0" err="1">
                <a:ln>
                  <a:noFill/>
                </a:ln>
                <a:solidFill>
                  <a:prstClr val="black"/>
                </a:solidFill>
                <a:effectLst/>
                <a:uLnTx/>
                <a:uFillTx/>
                <a:latin typeface="Avenir Book" panose="02000503020000020003" pitchFamily="2" charset="0"/>
                <a:ea typeface="+mn-ea"/>
                <a:cs typeface="+mn-cs"/>
              </a:rPr>
              <a:t>williamngiam.github.io</a:t>
            </a:r>
            <a:r>
              <a:rPr kumimoji="0" lang="en-US"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		</a:t>
            </a:r>
            <a:r>
              <a:rPr kumimoji="0" lang="en-US" sz="1800" b="1" i="1" u="none" strike="noStrike" kern="1200" cap="none" spc="0" normalizeH="0" baseline="0" noProof="0" dirty="0" err="1">
                <a:ln>
                  <a:noFill/>
                </a:ln>
                <a:solidFill>
                  <a:prstClr val="black"/>
                </a:solidFill>
                <a:effectLst/>
                <a:uLnTx/>
                <a:uFillTx/>
                <a:latin typeface="Avenir Book" panose="02000503020000020003" pitchFamily="2" charset="0"/>
                <a:ea typeface="+mn-ea"/>
                <a:cs typeface="+mn-cs"/>
              </a:rPr>
              <a:t>william.ngiam@adelaide.edu.au</a:t>
            </a:r>
            <a:endParaRPr kumimoji="0" lang="en-US"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p:txBody>
      </p:sp>
      <p:pic>
        <p:nvPicPr>
          <p:cNvPr id="19" name="Graphic 18" descr="Email outline">
            <a:extLst>
              <a:ext uri="{FF2B5EF4-FFF2-40B4-BE49-F238E27FC236}">
                <a16:creationId xmlns:a16="http://schemas.microsoft.com/office/drawing/2014/main" id="{DEA4549F-2B83-2C42-8F2E-8775F720D1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018" y="6295481"/>
            <a:ext cx="478705" cy="478705"/>
          </a:xfrm>
          <a:prstGeom prst="rect">
            <a:avLst/>
          </a:prstGeom>
        </p:spPr>
      </p:pic>
      <p:pic>
        <p:nvPicPr>
          <p:cNvPr id="3" name="Graphic 2" descr="Internet">
            <a:extLst>
              <a:ext uri="{FF2B5EF4-FFF2-40B4-BE49-F238E27FC236}">
                <a16:creationId xmlns:a16="http://schemas.microsoft.com/office/drawing/2014/main" id="{44A86F2A-83A7-D343-3628-7432057B89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8704" y="6295481"/>
            <a:ext cx="571038" cy="571038"/>
          </a:xfrm>
          <a:prstGeom prst="rect">
            <a:avLst/>
          </a:prstGeom>
        </p:spPr>
      </p:pic>
      <p:pic>
        <p:nvPicPr>
          <p:cNvPr id="7" name="Picture 2" descr="Leadership is illustrated as a fractal where different people are watering growing flowers in the different places - that is leading to new fractals with more people. There are a few quotes written on ths image - Transform yourself to transform the world, the large is a reflection of the small, and strong values can spread to other organisations.">
            <a:extLst>
              <a:ext uri="{FF2B5EF4-FFF2-40B4-BE49-F238E27FC236}">
                <a16:creationId xmlns:a16="http://schemas.microsoft.com/office/drawing/2014/main" id="{A5D5184C-EEBE-E242-B83D-0F45A06883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53"/>
          <a:stretch/>
        </p:blipFill>
        <p:spPr bwMode="auto">
          <a:xfrm>
            <a:off x="3266183" y="1540730"/>
            <a:ext cx="5659634"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0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1A21-B333-6144-B2D9-7FFCAD0325B8}"/>
              </a:ext>
            </a:extLst>
          </p:cNvPr>
          <p:cNvSpPr>
            <a:spLocks noGrp="1"/>
          </p:cNvSpPr>
          <p:nvPr>
            <p:ph type="title"/>
          </p:nvPr>
        </p:nvSpPr>
        <p:spPr/>
        <p:txBody>
          <a:bodyPr/>
          <a:lstStyle/>
          <a:p>
            <a:r>
              <a:rPr lang="en-US" dirty="0">
                <a:solidFill>
                  <a:srgbClr val="810100"/>
                </a:solidFill>
              </a:rPr>
              <a:t>Notable examples </a:t>
            </a:r>
            <a:r>
              <a:rPr lang="en-US" dirty="0"/>
              <a:t>of failed replications</a:t>
            </a:r>
          </a:p>
        </p:txBody>
      </p:sp>
      <p:sp>
        <p:nvSpPr>
          <p:cNvPr id="3" name="Content Placeholder 2">
            <a:extLst>
              <a:ext uri="{FF2B5EF4-FFF2-40B4-BE49-F238E27FC236}">
                <a16:creationId xmlns:a16="http://schemas.microsoft.com/office/drawing/2014/main" id="{D6A2B846-5FDD-0C41-AA40-E2DEB26C981B}"/>
              </a:ext>
            </a:extLst>
          </p:cNvPr>
          <p:cNvSpPr>
            <a:spLocks noGrp="1"/>
          </p:cNvSpPr>
          <p:nvPr>
            <p:ph idx="1"/>
          </p:nvPr>
        </p:nvSpPr>
        <p:spPr>
          <a:xfrm>
            <a:off x="134818" y="1195754"/>
            <a:ext cx="11922369" cy="4884341"/>
          </a:xfrm>
        </p:spPr>
        <p:txBody>
          <a:bodyPr>
            <a:normAutofit/>
          </a:bodyPr>
          <a:lstStyle/>
          <a:p>
            <a:r>
              <a:rPr lang="en-US" sz="2400" dirty="0"/>
              <a:t>Priming people with elderly stereotypes leads to slower walking (</a:t>
            </a:r>
            <a:r>
              <a:rPr lang="en-US" sz="2400" dirty="0" err="1"/>
              <a:t>Bargh</a:t>
            </a:r>
            <a:r>
              <a:rPr lang="en-US" sz="2400" dirty="0"/>
              <a:t>, 1996) (almost 6000 citations!)</a:t>
            </a:r>
          </a:p>
          <a:p>
            <a:pPr lvl="1"/>
            <a:r>
              <a:rPr lang="en-US" sz="2000" dirty="0">
                <a:solidFill>
                  <a:srgbClr val="810100"/>
                </a:solidFill>
              </a:rPr>
              <a:t>Multiple failures to replicate</a:t>
            </a:r>
          </a:p>
          <a:p>
            <a:pPr lvl="1"/>
            <a:r>
              <a:rPr lang="en-US" sz="2000" dirty="0"/>
              <a:t>Recent evidence suggesting that any walking speed effect was due to experimenters’ expectations of what would happen</a:t>
            </a:r>
          </a:p>
          <a:p>
            <a:r>
              <a:rPr lang="en-US" sz="2400" dirty="0"/>
              <a:t>Daryl </a:t>
            </a:r>
            <a:r>
              <a:rPr lang="en-US" sz="2400" dirty="0" err="1"/>
              <a:t>Bem</a:t>
            </a:r>
            <a:r>
              <a:rPr lang="en-US" sz="2400" dirty="0"/>
              <a:t>, a well-known and respected social psychologist and professor at the time, publishes </a:t>
            </a:r>
            <a:r>
              <a:rPr lang="en-US" sz="2400" dirty="0">
                <a:solidFill>
                  <a:srgbClr val="810100"/>
                </a:solidFill>
              </a:rPr>
              <a:t>positive evidence for precognition and premonition</a:t>
            </a:r>
          </a:p>
          <a:p>
            <a:pPr lvl="1"/>
            <a:r>
              <a:rPr lang="en-US" sz="2000" b="1" dirty="0"/>
              <a:t>9</a:t>
            </a:r>
            <a:r>
              <a:rPr lang="en-US" sz="2000" dirty="0"/>
              <a:t> experiments, </a:t>
            </a:r>
            <a:r>
              <a:rPr lang="en-US" sz="2000" b="1" dirty="0"/>
              <a:t>1000</a:t>
            </a:r>
            <a:r>
              <a:rPr lang="en-US" sz="2000" dirty="0"/>
              <a:t> participants</a:t>
            </a:r>
          </a:p>
          <a:p>
            <a:pPr lvl="1"/>
            <a:r>
              <a:rPr lang="en-US" sz="2000" dirty="0"/>
              <a:t>Standard statistical analyses</a:t>
            </a:r>
          </a:p>
          <a:p>
            <a:pPr lvl="1"/>
            <a:r>
              <a:rPr lang="en-US" sz="2000" dirty="0"/>
              <a:t>Published in the</a:t>
            </a:r>
            <a:r>
              <a:rPr lang="en-US" sz="2000" i="1" dirty="0"/>
              <a:t> Journal of Personality and Social Psychology</a:t>
            </a:r>
            <a:r>
              <a:rPr lang="en-US" sz="2000" dirty="0"/>
              <a:t> (a highly prestigious journal) after peer review!</a:t>
            </a:r>
          </a:p>
          <a:p>
            <a:pPr lvl="1"/>
            <a:r>
              <a:rPr lang="en-US" sz="2000" dirty="0"/>
              <a:t>A pre-registered replication failed to find any of the reported effects in three attempts (Ritchie, Wiseman and French, 2012)</a:t>
            </a:r>
            <a:endParaRPr lang="en-US" sz="2000" dirty="0">
              <a:solidFill>
                <a:srgbClr val="C00000"/>
              </a:solidFill>
            </a:endParaRPr>
          </a:p>
        </p:txBody>
      </p:sp>
      <p:sp>
        <p:nvSpPr>
          <p:cNvPr id="4" name="Rectangle 3">
            <a:extLst>
              <a:ext uri="{FF2B5EF4-FFF2-40B4-BE49-F238E27FC236}">
                <a16:creationId xmlns:a16="http://schemas.microsoft.com/office/drawing/2014/main" id="{47F83AB9-FFBA-F143-9BF0-A80FD2D8AA73}"/>
              </a:ext>
            </a:extLst>
          </p:cNvPr>
          <p:cNvSpPr/>
          <p:nvPr/>
        </p:nvSpPr>
        <p:spPr>
          <a:xfrm>
            <a:off x="0" y="5892245"/>
            <a:ext cx="11910650" cy="1107996"/>
          </a:xfrm>
          <a:prstGeom prst="rect">
            <a:avLst/>
          </a:prstGeom>
        </p:spPr>
        <p:txBody>
          <a:bodyPr wrap="square">
            <a:spAutoFit/>
          </a:bodyPr>
          <a:lstStyle/>
          <a:p>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Bargh</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J. A., Chen, M., &amp; Burrows, L. (1996). Automaticity of social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behavior</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Direct effects of trait construct and stereotype activation on action. Journal of personality and social psychology, 71(2), 230.</a:t>
            </a:r>
          </a:p>
          <a:p>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Bem</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D. J. (2011). Feeling the future: experimental evidence for anomalous retroactive influences on cognition and affect. Journal of personality and social psychology, 100(3), 407. </a:t>
            </a:r>
          </a:p>
          <a:p>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Ritchie, S. J., Wiseman, R., &amp; French, C. C. (2012). Failing the future: Three unsuccessful attempts to replicate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Bem's</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‘Retroactive Facilitation of Recall’ Effect.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PloS</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one, 7(3).</a:t>
            </a:r>
          </a:p>
          <a:p>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https://</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www.theguardian.com</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/science/2012/mar/15/precognition-studies-curse-failed-replications</a:t>
            </a:r>
          </a:p>
          <a:p>
            <a:endParaRPr kumimoji="0" lang="en-US" sz="11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169252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1A21-B333-6144-B2D9-7FFCAD0325B8}"/>
              </a:ext>
            </a:extLst>
          </p:cNvPr>
          <p:cNvSpPr>
            <a:spLocks noGrp="1"/>
          </p:cNvSpPr>
          <p:nvPr>
            <p:ph type="title"/>
          </p:nvPr>
        </p:nvSpPr>
        <p:spPr/>
        <p:txBody>
          <a:bodyPr/>
          <a:lstStyle/>
          <a:p>
            <a:r>
              <a:rPr lang="en-US" dirty="0">
                <a:solidFill>
                  <a:srgbClr val="810001"/>
                </a:solidFill>
              </a:rPr>
              <a:t>Notable examples</a:t>
            </a:r>
            <a:r>
              <a:rPr lang="en-US" dirty="0"/>
              <a:t> of failed replications</a:t>
            </a:r>
          </a:p>
        </p:txBody>
      </p:sp>
      <p:sp>
        <p:nvSpPr>
          <p:cNvPr id="3" name="Content Placeholder 2">
            <a:extLst>
              <a:ext uri="{FF2B5EF4-FFF2-40B4-BE49-F238E27FC236}">
                <a16:creationId xmlns:a16="http://schemas.microsoft.com/office/drawing/2014/main" id="{D6A2B846-5FDD-0C41-AA40-E2DEB26C981B}"/>
              </a:ext>
            </a:extLst>
          </p:cNvPr>
          <p:cNvSpPr>
            <a:spLocks noGrp="1"/>
          </p:cNvSpPr>
          <p:nvPr>
            <p:ph idx="1"/>
          </p:nvPr>
        </p:nvSpPr>
        <p:spPr>
          <a:xfrm>
            <a:off x="134818" y="1195754"/>
            <a:ext cx="11922369" cy="4884341"/>
          </a:xfrm>
        </p:spPr>
        <p:txBody>
          <a:bodyPr>
            <a:normAutofit/>
          </a:bodyPr>
          <a:lstStyle/>
          <a:p>
            <a:r>
              <a:rPr lang="en-US" sz="2400" dirty="0"/>
              <a:t>People with refillable soup bowls ate 73% more soup unknowingly! (</a:t>
            </a:r>
            <a:r>
              <a:rPr lang="en-US" sz="2400" dirty="0" err="1"/>
              <a:t>Wansink</a:t>
            </a:r>
            <a:r>
              <a:rPr lang="en-US" sz="2400" dirty="0"/>
              <a:t>, Painter and North, 2005)</a:t>
            </a:r>
          </a:p>
          <a:p>
            <a:pPr lvl="1"/>
            <a:r>
              <a:rPr lang="en-US" sz="2000" dirty="0"/>
              <a:t>Dubious that </a:t>
            </a:r>
            <a:r>
              <a:rPr lang="en-US" sz="2000" dirty="0">
                <a:solidFill>
                  <a:schemeClr val="accent1">
                    <a:lumMod val="75000"/>
                  </a:schemeClr>
                </a:solidFill>
              </a:rPr>
              <a:t>this study ever happened </a:t>
            </a:r>
            <a:r>
              <a:rPr lang="en-US" sz="2000" dirty="0"/>
              <a:t>(Heathers, 2018)</a:t>
            </a:r>
          </a:p>
          <a:p>
            <a:pPr lvl="1"/>
            <a:r>
              <a:rPr lang="en-US" sz="2000" dirty="0" err="1"/>
              <a:t>Wansink</a:t>
            </a:r>
            <a:r>
              <a:rPr lang="en-US" sz="2000" dirty="0"/>
              <a:t> has 18 retracted papers, 7 expressions of concern, 15 corrections</a:t>
            </a:r>
          </a:p>
          <a:p>
            <a:pPr marL="0" indent="0">
              <a:buNone/>
            </a:pPr>
            <a:endParaRPr lang="en-US" sz="2400" dirty="0"/>
          </a:p>
          <a:p>
            <a:r>
              <a:rPr lang="en-US" sz="2400" dirty="0"/>
              <a:t>Ego depletion – using up self-control resources on one task leads to hindered self-control on other tasks</a:t>
            </a:r>
          </a:p>
          <a:p>
            <a:pPr lvl="1"/>
            <a:r>
              <a:rPr lang="en-US" sz="2000" dirty="0"/>
              <a:t>A large-scale multi-lab replication attempt found </a:t>
            </a:r>
            <a:r>
              <a:rPr lang="en-US" sz="2000" dirty="0">
                <a:solidFill>
                  <a:schemeClr val="accent1">
                    <a:lumMod val="75000"/>
                  </a:schemeClr>
                </a:solidFill>
              </a:rPr>
              <a:t>no effect</a:t>
            </a:r>
            <a:r>
              <a:rPr lang="en-US" sz="2000" dirty="0"/>
              <a:t>. (</a:t>
            </a:r>
            <a:r>
              <a:rPr lang="en-US" sz="2000" dirty="0" err="1"/>
              <a:t>Vohs</a:t>
            </a:r>
            <a:r>
              <a:rPr lang="en-US" sz="2000" dirty="0"/>
              <a:t> et al., 2021)</a:t>
            </a:r>
          </a:p>
          <a:p>
            <a:pPr lvl="1"/>
            <a:endParaRPr lang="en-US" sz="2000" dirty="0"/>
          </a:p>
          <a:p>
            <a:r>
              <a:rPr lang="en-US" sz="2400" dirty="0" err="1"/>
              <a:t>Diederik</a:t>
            </a:r>
            <a:r>
              <a:rPr lang="en-US" sz="2400" dirty="0"/>
              <a:t> </a:t>
            </a:r>
            <a:r>
              <a:rPr lang="en-US" sz="2400" dirty="0" err="1"/>
              <a:t>Stapel</a:t>
            </a:r>
            <a:r>
              <a:rPr lang="en-US" sz="2400" dirty="0"/>
              <a:t>, a former professor of social psychology, is found to have faked data in numerous research findings after young researchers examine his data</a:t>
            </a:r>
          </a:p>
          <a:p>
            <a:pPr lvl="1"/>
            <a:r>
              <a:rPr lang="en-US" sz="2000" dirty="0"/>
              <a:t>Currently at 58 retractions – 8</a:t>
            </a:r>
            <a:r>
              <a:rPr lang="en-US" sz="2000" baseline="30000" dirty="0"/>
              <a:t>th</a:t>
            </a:r>
            <a:r>
              <a:rPr lang="en-US" sz="2000" dirty="0"/>
              <a:t> most retractions on the Retraction Watch Leaderboard </a:t>
            </a:r>
          </a:p>
          <a:p>
            <a:pPr lvl="1"/>
            <a:endParaRPr lang="en-US" sz="2000" dirty="0"/>
          </a:p>
        </p:txBody>
      </p:sp>
      <p:sp>
        <p:nvSpPr>
          <p:cNvPr id="4" name="Rectangle 3">
            <a:extLst>
              <a:ext uri="{FF2B5EF4-FFF2-40B4-BE49-F238E27FC236}">
                <a16:creationId xmlns:a16="http://schemas.microsoft.com/office/drawing/2014/main" id="{47F83AB9-FFBA-F143-9BF0-A80FD2D8AA73}"/>
              </a:ext>
            </a:extLst>
          </p:cNvPr>
          <p:cNvSpPr/>
          <p:nvPr/>
        </p:nvSpPr>
        <p:spPr>
          <a:xfrm>
            <a:off x="0" y="6121311"/>
            <a:ext cx="1191065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Wansink</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B., Painter, J. E., &amp; North, J. (2005). Bottomless bowls: why visual cues of portion size may influence intake. </a:t>
            </a:r>
            <a:r>
              <a:rPr kumimoji="0" lang="en-AU" sz="1100" b="0" i="1"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Obesity research</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a:t>
            </a:r>
            <a:r>
              <a:rPr kumimoji="0" lang="en-AU" sz="1100" b="0" i="1"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13</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(1), 93-100.</a:t>
            </a:r>
            <a:b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b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Heathers, J. (2018). </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hlinkClick r:id="rId3"/>
              </a:rPr>
              <a:t>https://jamesheathers.medium.com/sprite-case-study-5-sunset-for-souper-man-ee898b6af9f5</a:t>
            </a:r>
            <a:b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b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Vohs</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K., Schmeichel, B., Lohmann, S.,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Gronau</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Q. F., Finley, A. J.,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Wagenmakers</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E. J., &amp; </a:t>
            </a:r>
            <a:r>
              <a:rPr kumimoji="0" lang="en-AU" sz="1100" b="0" i="0" u="none" strike="noStrike" kern="1200" cap="none" spc="0" normalizeH="0" baseline="0" noProof="0" dirty="0" err="1">
                <a:ln>
                  <a:noFill/>
                </a:ln>
                <a:solidFill>
                  <a:srgbClr val="222222"/>
                </a:solidFill>
                <a:effectLst/>
                <a:uLnTx/>
                <a:uFillTx/>
                <a:latin typeface="Avenir Book" panose="02000503020000020003" pitchFamily="2" charset="0"/>
                <a:ea typeface="+mn-ea"/>
                <a:cs typeface="+mn-cs"/>
              </a:rPr>
              <a:t>Albarracín</a:t>
            </a:r>
            <a:r>
              <a:rPr kumimoji="0" lang="en-AU" sz="1100" b="0" i="0" u="none" strike="noStrike" kern="1200" cap="none" spc="0" normalizeH="0" baseline="0" noProof="0" dirty="0">
                <a:ln>
                  <a:noFill/>
                </a:ln>
                <a:solidFill>
                  <a:srgbClr val="222222"/>
                </a:solidFill>
                <a:effectLst/>
                <a:uLnTx/>
                <a:uFillTx/>
                <a:latin typeface="Avenir Book" panose="02000503020000020003" pitchFamily="2" charset="0"/>
                <a:ea typeface="+mn-ea"/>
                <a:cs typeface="+mn-cs"/>
              </a:rPr>
              <a:t>, D. (2021). A multi-site preregistered paradigmatic test of the ego depletion effect.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Retraction </a:t>
            </a:r>
            <a:r>
              <a:rPr lang="en-US" sz="1100" dirty="0">
                <a:solidFill>
                  <a:prstClr val="black"/>
                </a:solidFill>
                <a:latin typeface="Avenir Book" panose="02000503020000020003" pitchFamily="2" charset="0"/>
              </a:rPr>
              <a:t>Watch Leaderboard: </a:t>
            </a:r>
            <a:r>
              <a:rPr kumimoji="0" lang="en-US" sz="11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https://</a:t>
            </a:r>
            <a:r>
              <a:rPr kumimoji="0" lang="en-US" sz="11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mn-cs"/>
              </a:rPr>
              <a:t>retractionwatch.com</a:t>
            </a:r>
            <a:r>
              <a:rPr kumimoji="0" lang="en-US" sz="11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/the-retraction-watch-leaderboard/</a:t>
            </a:r>
          </a:p>
        </p:txBody>
      </p:sp>
    </p:spTree>
    <p:extLst>
      <p:ext uri="{BB962C8B-B14F-4D97-AF65-F5344CB8AC3E}">
        <p14:creationId xmlns:p14="http://schemas.microsoft.com/office/powerpoint/2010/main" val="11584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4110-23F0-3A4A-AD62-17D58856FAF2}"/>
              </a:ext>
            </a:extLst>
          </p:cNvPr>
          <p:cNvSpPr>
            <a:spLocks noGrp="1"/>
          </p:cNvSpPr>
          <p:nvPr>
            <p:ph type="title"/>
          </p:nvPr>
        </p:nvSpPr>
        <p:spPr/>
        <p:txBody>
          <a:bodyPr/>
          <a:lstStyle/>
          <a:p>
            <a:r>
              <a:rPr lang="en-US" dirty="0">
                <a:solidFill>
                  <a:srgbClr val="810001"/>
                </a:solidFill>
              </a:rPr>
              <a:t>Failures </a:t>
            </a:r>
            <a:r>
              <a:rPr lang="en-US" dirty="0"/>
              <a:t>to replicate in psychology</a:t>
            </a:r>
          </a:p>
        </p:txBody>
      </p:sp>
      <p:sp>
        <p:nvSpPr>
          <p:cNvPr id="3" name="Content Placeholder 2">
            <a:extLst>
              <a:ext uri="{FF2B5EF4-FFF2-40B4-BE49-F238E27FC236}">
                <a16:creationId xmlns:a16="http://schemas.microsoft.com/office/drawing/2014/main" id="{6149A750-036E-014D-BEE8-C4EC63DAF8E1}"/>
              </a:ext>
            </a:extLst>
          </p:cNvPr>
          <p:cNvSpPr>
            <a:spLocks noGrp="1"/>
          </p:cNvSpPr>
          <p:nvPr>
            <p:ph idx="1"/>
          </p:nvPr>
        </p:nvSpPr>
        <p:spPr/>
        <p:txBody>
          <a:bodyPr/>
          <a:lstStyle/>
          <a:p>
            <a:r>
              <a:rPr lang="en-US" dirty="0">
                <a:solidFill>
                  <a:srgbClr val="810001"/>
                </a:solidFill>
              </a:rPr>
              <a:t>39%</a:t>
            </a:r>
            <a:r>
              <a:rPr lang="en-US" dirty="0"/>
              <a:t> of studies (</a:t>
            </a:r>
            <a:r>
              <a:rPr lang="en-US" u="sng" dirty="0"/>
              <a:t>36 of 97</a:t>
            </a:r>
            <a:r>
              <a:rPr lang="en-US" dirty="0"/>
              <a:t> that had positive findings) published in high-ranking psychology journals replicated (</a:t>
            </a:r>
            <a:r>
              <a:rPr lang="en-US" i="1" dirty="0"/>
              <a:t>Reproducibility Project: Psychology</a:t>
            </a:r>
            <a:r>
              <a:rPr lang="en-US" dirty="0"/>
              <a:t>; Open Science Collaboration, 2015)</a:t>
            </a:r>
          </a:p>
          <a:p>
            <a:r>
              <a:rPr lang="en-US" dirty="0">
                <a:solidFill>
                  <a:srgbClr val="810001"/>
                </a:solidFill>
              </a:rPr>
              <a:t>14 of 28 </a:t>
            </a:r>
            <a:r>
              <a:rPr lang="en-US" dirty="0"/>
              <a:t>psychology findings replicated with massive sample sizes (</a:t>
            </a:r>
            <a:r>
              <a:rPr lang="en-US" i="1" dirty="0"/>
              <a:t>Many Labs 2</a:t>
            </a:r>
            <a:r>
              <a:rPr lang="en-US" dirty="0"/>
              <a:t>; Klein, 2018)</a:t>
            </a:r>
          </a:p>
          <a:p>
            <a:r>
              <a:rPr lang="en-US" dirty="0">
                <a:solidFill>
                  <a:srgbClr val="810001"/>
                </a:solidFill>
              </a:rPr>
              <a:t>3 of 10</a:t>
            </a:r>
            <a:r>
              <a:rPr lang="en-US" b="1" dirty="0">
                <a:solidFill>
                  <a:srgbClr val="810001"/>
                </a:solidFill>
              </a:rPr>
              <a:t> </a:t>
            </a:r>
            <a:r>
              <a:rPr lang="en-US" dirty="0"/>
              <a:t>psychology findings replicated across many participant pools (</a:t>
            </a:r>
            <a:r>
              <a:rPr lang="en-US" i="1" dirty="0"/>
              <a:t>Many Labs 3</a:t>
            </a:r>
            <a:r>
              <a:rPr lang="en-US" dirty="0"/>
              <a:t>; Ebersole et al., 2016)</a:t>
            </a:r>
          </a:p>
          <a:p>
            <a:r>
              <a:rPr lang="en-US" dirty="0">
                <a:solidFill>
                  <a:srgbClr val="810001"/>
                </a:solidFill>
              </a:rPr>
              <a:t>13 of 21 </a:t>
            </a:r>
            <a:r>
              <a:rPr lang="en-US" dirty="0"/>
              <a:t>social science experiments in </a:t>
            </a:r>
            <a:r>
              <a:rPr lang="en-US" i="1" dirty="0"/>
              <a:t>Nature </a:t>
            </a:r>
            <a:r>
              <a:rPr lang="en-US" dirty="0"/>
              <a:t>and </a:t>
            </a:r>
            <a:r>
              <a:rPr lang="en-US" i="1" dirty="0"/>
              <a:t>Science </a:t>
            </a:r>
            <a:r>
              <a:rPr lang="en-US" dirty="0"/>
              <a:t>between 2010 and 2015 replicated (Camerer, et al., 2018)</a:t>
            </a:r>
          </a:p>
          <a:p>
            <a:endParaRPr lang="en-US" dirty="0"/>
          </a:p>
        </p:txBody>
      </p:sp>
      <p:sp>
        <p:nvSpPr>
          <p:cNvPr id="5" name="Rectangle 4">
            <a:extLst>
              <a:ext uri="{FF2B5EF4-FFF2-40B4-BE49-F238E27FC236}">
                <a16:creationId xmlns:a16="http://schemas.microsoft.com/office/drawing/2014/main" id="{073FBB35-B28C-2B42-A3A8-74325D373A58}"/>
              </a:ext>
            </a:extLst>
          </p:cNvPr>
          <p:cNvSpPr/>
          <p:nvPr/>
        </p:nvSpPr>
        <p:spPr>
          <a:xfrm>
            <a:off x="0" y="5473005"/>
            <a:ext cx="12192000"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Open Science Collaboration. (2015). Reproducibility Project: Psychology. OSF. doi:10.17605/OSF.IO/EZCUJ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Klein, R. A.,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Vianello</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M.,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Hasselman</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F., Adams, B. G., Adams Jr, R. B.,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Alper</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S., ... &amp; Batra, R. (2018). Many Labs 2: Investigating variation in replicability across samples and settings. </a:t>
            </a:r>
            <a:r>
              <a:rPr kumimoji="0" lang="en-US" sz="1200" b="0" i="1"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Advances in Methods and Practices in Psychological Science</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a:t>
            </a:r>
            <a:r>
              <a:rPr kumimoji="0" lang="en-US" sz="1200" b="0" i="1"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1</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(4), 443-490</a:t>
            </a:r>
            <a:b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b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Ebersole, C. R., Atherton, O. E., PhD, Belanger, A. L.,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Skulborstad</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H. M., Allen, J., Banks, J. B., …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Nosek</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B. A. (2016, August 17). Many Labs 3: Evaluating participant pool quality across the academic semester via replication. https://</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doi.org</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/10.31234/</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osf.io</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/q4emc.</a:t>
            </a:r>
            <a:b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b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Camerer, C. F.,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Dreber</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A.,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Holzmeister</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F., Ho, T. H., Huber, J.,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Johannesson</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M., ... &amp; Wu, H. (2018). Evaluating the replicability of social science experiments in Nature and Science between 2010 and 2015. Nature Human </a:t>
            </a:r>
            <a:r>
              <a:rPr kumimoji="0" lang="en-US" sz="1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Arial" panose="020B0604020202020204" pitchFamily="34" charset="0"/>
              </a:rPr>
              <a:t>Behaviour</a:t>
            </a:r>
            <a:r>
              <a:rPr kumimoji="0" lang="en-US" sz="1200" b="0" i="0" u="none" strike="noStrike" kern="1200" cap="none" spc="0" normalizeH="0" baseline="0" noProof="0" dirty="0">
                <a:ln>
                  <a:noFill/>
                </a:ln>
                <a:solidFill>
                  <a:prstClr val="black"/>
                </a:solidFill>
                <a:effectLst/>
                <a:uLnTx/>
                <a:uFillTx/>
                <a:latin typeface="Avenir Book" panose="02000503020000020003" pitchFamily="2" charset="0"/>
                <a:ea typeface="+mn-ea"/>
                <a:cs typeface="Arial" panose="020B0604020202020204" pitchFamily="34" charset="0"/>
              </a:rPr>
              <a:t>, 2(9), 637-644.</a:t>
            </a:r>
          </a:p>
        </p:txBody>
      </p:sp>
    </p:spTree>
    <p:extLst>
      <p:ext uri="{BB962C8B-B14F-4D97-AF65-F5344CB8AC3E}">
        <p14:creationId xmlns:p14="http://schemas.microsoft.com/office/powerpoint/2010/main" val="244549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DBB1-3FE0-C446-8372-512F18F7952D}"/>
              </a:ext>
            </a:extLst>
          </p:cNvPr>
          <p:cNvSpPr>
            <a:spLocks noGrp="1"/>
          </p:cNvSpPr>
          <p:nvPr>
            <p:ph type="title"/>
          </p:nvPr>
        </p:nvSpPr>
        <p:spPr/>
        <p:txBody>
          <a:bodyPr/>
          <a:lstStyle/>
          <a:p>
            <a:r>
              <a:rPr lang="en-US" dirty="0"/>
              <a:t>Threats to reproducible science</a:t>
            </a:r>
          </a:p>
        </p:txBody>
      </p:sp>
      <p:pic>
        <p:nvPicPr>
          <p:cNvPr id="8" name="Content Placeholder 7" descr="Diagram&#10;&#10;Description automatically generated">
            <a:extLst>
              <a:ext uri="{FF2B5EF4-FFF2-40B4-BE49-F238E27FC236}">
                <a16:creationId xmlns:a16="http://schemas.microsoft.com/office/drawing/2014/main" id="{B176401F-275C-8E49-9587-BA0FBEA87239}"/>
              </a:ext>
            </a:extLst>
          </p:cNvPr>
          <p:cNvPicPr>
            <a:picLocks noGrp="1" noChangeAspect="1"/>
          </p:cNvPicPr>
          <p:nvPr>
            <p:ph idx="1"/>
          </p:nvPr>
        </p:nvPicPr>
        <p:blipFill>
          <a:blip r:embed="rId2"/>
          <a:stretch>
            <a:fillRect/>
          </a:stretch>
        </p:blipFill>
        <p:spPr>
          <a:xfrm>
            <a:off x="1463663" y="1164346"/>
            <a:ext cx="9264673" cy="4894262"/>
          </a:xfrm>
        </p:spPr>
      </p:pic>
      <p:sp>
        <p:nvSpPr>
          <p:cNvPr id="9" name="Rectangle 8">
            <a:extLst>
              <a:ext uri="{FF2B5EF4-FFF2-40B4-BE49-F238E27FC236}">
                <a16:creationId xmlns:a16="http://schemas.microsoft.com/office/drawing/2014/main" id="{42AD7C69-6DEE-E444-89F9-D8B324EA6CFD}"/>
              </a:ext>
            </a:extLst>
          </p:cNvPr>
          <p:cNvSpPr/>
          <p:nvPr/>
        </p:nvSpPr>
        <p:spPr>
          <a:xfrm>
            <a:off x="1" y="6211669"/>
            <a:ext cx="12191999" cy="646331"/>
          </a:xfrm>
          <a:prstGeom prst="rect">
            <a:avLst/>
          </a:prstGeom>
        </p:spPr>
        <p:txBody>
          <a:bodyPr wrap="square">
            <a:spAutoFit/>
          </a:bodyPr>
          <a:lstStyle/>
          <a:p>
            <a:r>
              <a:rPr lang="en-US" b="0" i="0" dirty="0" err="1">
                <a:solidFill>
                  <a:srgbClr val="222222"/>
                </a:solidFill>
                <a:effectLst/>
                <a:latin typeface="Arial" panose="020B0604020202020204" pitchFamily="34" charset="0"/>
              </a:rPr>
              <a:t>Munafò</a:t>
            </a:r>
            <a:r>
              <a:rPr lang="en-US" b="0" i="0" dirty="0">
                <a:solidFill>
                  <a:srgbClr val="222222"/>
                </a:solidFill>
                <a:effectLst/>
                <a:latin typeface="Arial" panose="020B0604020202020204" pitchFamily="34" charset="0"/>
              </a:rPr>
              <a:t>, M. R., </a:t>
            </a:r>
            <a:r>
              <a:rPr lang="en-US" b="0" i="0" dirty="0" err="1">
                <a:solidFill>
                  <a:srgbClr val="222222"/>
                </a:solidFill>
                <a:effectLst/>
                <a:latin typeface="Arial" panose="020B0604020202020204" pitchFamily="34" charset="0"/>
              </a:rPr>
              <a:t>Nosek</a:t>
            </a:r>
            <a:r>
              <a:rPr lang="en-US" b="0" i="0" dirty="0">
                <a:solidFill>
                  <a:srgbClr val="222222"/>
                </a:solidFill>
                <a:effectLst/>
                <a:latin typeface="Arial" panose="020B0604020202020204" pitchFamily="34" charset="0"/>
              </a:rPr>
              <a:t>, B. A., Bishop, D. V., Button, K. S., Chambers, C. D., Du </a:t>
            </a:r>
            <a:r>
              <a:rPr lang="en-US" b="0" i="0" dirty="0" err="1">
                <a:solidFill>
                  <a:srgbClr val="222222"/>
                </a:solidFill>
                <a:effectLst/>
                <a:latin typeface="Arial" panose="020B0604020202020204" pitchFamily="34" charset="0"/>
              </a:rPr>
              <a:t>Sert</a:t>
            </a:r>
            <a:r>
              <a:rPr lang="en-US" b="0" i="0" dirty="0">
                <a:solidFill>
                  <a:srgbClr val="222222"/>
                </a:solidFill>
                <a:effectLst/>
                <a:latin typeface="Arial" panose="020B0604020202020204" pitchFamily="34" charset="0"/>
              </a:rPr>
              <a:t>, N. P., ... &amp; Ioannidis, J. P. (2017). A manifesto for reproducible science. </a:t>
            </a:r>
            <a:r>
              <a:rPr lang="en-US" b="0" i="1" dirty="0">
                <a:solidFill>
                  <a:srgbClr val="222222"/>
                </a:solidFill>
                <a:effectLst/>
                <a:latin typeface="Arial" panose="020B0604020202020204" pitchFamily="34" charset="0"/>
              </a:rPr>
              <a:t>Nature human </a:t>
            </a:r>
            <a:r>
              <a:rPr lang="en-US" b="0" i="1" dirty="0" err="1">
                <a:solidFill>
                  <a:srgbClr val="222222"/>
                </a:solidFill>
                <a:effectLst/>
                <a:latin typeface="Arial" panose="020B0604020202020204" pitchFamily="34" charset="0"/>
              </a:rPr>
              <a:t>behaviour</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a:t>
            </a:r>
            <a:r>
              <a:rPr lang="en-US" b="0" i="0" dirty="0">
                <a:solidFill>
                  <a:srgbClr val="222222"/>
                </a:solidFill>
                <a:effectLst/>
                <a:latin typeface="Arial" panose="020B0604020202020204" pitchFamily="34" charset="0"/>
              </a:rPr>
              <a:t>(1), 1-9.</a:t>
            </a:r>
            <a:endParaRPr lang="en-US" dirty="0"/>
          </a:p>
        </p:txBody>
      </p:sp>
      <p:sp>
        <p:nvSpPr>
          <p:cNvPr id="3" name="Rectangle 2">
            <a:extLst>
              <a:ext uri="{FF2B5EF4-FFF2-40B4-BE49-F238E27FC236}">
                <a16:creationId xmlns:a16="http://schemas.microsoft.com/office/drawing/2014/main" id="{86F7A113-0E44-BBF5-A61E-E5535AE75769}"/>
              </a:ext>
            </a:extLst>
          </p:cNvPr>
          <p:cNvSpPr/>
          <p:nvPr/>
        </p:nvSpPr>
        <p:spPr>
          <a:xfrm>
            <a:off x="1998133" y="1879600"/>
            <a:ext cx="1998134" cy="406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5" name="Rectangle 4">
            <a:extLst>
              <a:ext uri="{FF2B5EF4-FFF2-40B4-BE49-F238E27FC236}">
                <a16:creationId xmlns:a16="http://schemas.microsoft.com/office/drawing/2014/main" id="{8C795FE0-051C-D972-8B1C-C6DB0D52630D}"/>
              </a:ext>
            </a:extLst>
          </p:cNvPr>
          <p:cNvSpPr/>
          <p:nvPr/>
        </p:nvSpPr>
        <p:spPr>
          <a:xfrm>
            <a:off x="7882465" y="5652208"/>
            <a:ext cx="1998134" cy="406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Rectangle 5">
            <a:extLst>
              <a:ext uri="{FF2B5EF4-FFF2-40B4-BE49-F238E27FC236}">
                <a16:creationId xmlns:a16="http://schemas.microsoft.com/office/drawing/2014/main" id="{6F6511A3-03F3-1509-4A3B-90FD2DCE9B24}"/>
              </a:ext>
            </a:extLst>
          </p:cNvPr>
          <p:cNvSpPr/>
          <p:nvPr/>
        </p:nvSpPr>
        <p:spPr>
          <a:xfrm>
            <a:off x="7882465" y="3732036"/>
            <a:ext cx="2311401" cy="4402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7" name="Rectangle 6">
            <a:extLst>
              <a:ext uri="{FF2B5EF4-FFF2-40B4-BE49-F238E27FC236}">
                <a16:creationId xmlns:a16="http://schemas.microsoft.com/office/drawing/2014/main" id="{946D0BA1-0E20-22FA-C283-C77680BD74E2}"/>
              </a:ext>
            </a:extLst>
          </p:cNvPr>
          <p:cNvSpPr/>
          <p:nvPr/>
        </p:nvSpPr>
        <p:spPr>
          <a:xfrm>
            <a:off x="7569199" y="1845732"/>
            <a:ext cx="2624668" cy="4402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0" name="Rectangle 9">
            <a:extLst>
              <a:ext uri="{FF2B5EF4-FFF2-40B4-BE49-F238E27FC236}">
                <a16:creationId xmlns:a16="http://schemas.microsoft.com/office/drawing/2014/main" id="{778BE521-9E03-9169-0026-C5A70A90EAC8}"/>
              </a:ext>
            </a:extLst>
          </p:cNvPr>
          <p:cNvSpPr/>
          <p:nvPr/>
        </p:nvSpPr>
        <p:spPr>
          <a:xfrm>
            <a:off x="1857860" y="3708778"/>
            <a:ext cx="1998134" cy="406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1" name="Rectangle 10">
            <a:extLst>
              <a:ext uri="{FF2B5EF4-FFF2-40B4-BE49-F238E27FC236}">
                <a16:creationId xmlns:a16="http://schemas.microsoft.com/office/drawing/2014/main" id="{59F82F34-E214-3227-2BE0-8B96D27EF379}"/>
              </a:ext>
            </a:extLst>
          </p:cNvPr>
          <p:cNvSpPr/>
          <p:nvPr/>
        </p:nvSpPr>
        <p:spPr>
          <a:xfrm>
            <a:off x="2489200" y="5634718"/>
            <a:ext cx="1998134" cy="406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2" name="Rectangle 11">
            <a:extLst>
              <a:ext uri="{FF2B5EF4-FFF2-40B4-BE49-F238E27FC236}">
                <a16:creationId xmlns:a16="http://schemas.microsoft.com/office/drawing/2014/main" id="{99F0FE03-A0BA-49B6-907F-2BA7EB23D3F7}"/>
              </a:ext>
            </a:extLst>
          </p:cNvPr>
          <p:cNvSpPr/>
          <p:nvPr/>
        </p:nvSpPr>
        <p:spPr>
          <a:xfrm rot="19797694">
            <a:off x="4359233" y="2578166"/>
            <a:ext cx="2582316" cy="95480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4947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TotalTime>
  <Words>4571</Words>
  <Application>Microsoft Macintosh PowerPoint</Application>
  <PresentationFormat>Widescreen</PresentationFormat>
  <Paragraphs>273</Paragraphs>
  <Slides>51</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51</vt:i4>
      </vt:variant>
    </vt:vector>
  </HeadingPairs>
  <TitlesOfParts>
    <vt:vector size="57" baseType="lpstr">
      <vt:lpstr>Arial</vt:lpstr>
      <vt:lpstr>Avenir Book</vt:lpstr>
      <vt:lpstr>Calibri</vt:lpstr>
      <vt:lpstr>Helvetica</vt:lpstr>
      <vt:lpstr>Office Theme</vt:lpstr>
      <vt:lpstr>1_Office Theme</vt:lpstr>
      <vt:lpstr>Empowering early-career researchers  to enhance research culture with ReproducibiliTea</vt:lpstr>
      <vt:lpstr>Who am I?</vt:lpstr>
      <vt:lpstr>PowerPoint Presentation</vt:lpstr>
      <vt:lpstr>How does  science work?</vt:lpstr>
      <vt:lpstr>The reproducibility crisis</vt:lpstr>
      <vt:lpstr>Notable examples of failed replications</vt:lpstr>
      <vt:lpstr>Notable examples of failed replications</vt:lpstr>
      <vt:lpstr>Failures to replicate in psychology</vt:lpstr>
      <vt:lpstr>Threats to reproducible science</vt:lpstr>
      <vt:lpstr>Exponential growth of scientific publications</vt:lpstr>
      <vt:lpstr>Exponential growth of scientific publications</vt:lpstr>
      <vt:lpstr>Is the goal of science just to publish?</vt:lpstr>
      <vt:lpstr>The decline of negative results</vt:lpstr>
      <vt:lpstr>PowerPoint Presentation</vt:lpstr>
      <vt:lpstr>What comes at the cost of scientific rigor</vt:lpstr>
      <vt:lpstr>PowerPoint Presentation</vt:lpstr>
      <vt:lpstr>PowerPoint Presentation</vt:lpstr>
      <vt:lpstr>How often do direct replications occur in psychology?</vt:lpstr>
      <vt:lpstr>PowerPoint Presentation</vt:lpstr>
      <vt:lpstr>PowerPoint Presentation</vt:lpstr>
      <vt:lpstr>Is science self-correcting?</vt:lpstr>
      <vt:lpstr>PowerPoint Presentation</vt:lpstr>
      <vt:lpstr>The credibility revolution</vt:lpstr>
      <vt:lpstr>The Open Science movement</vt:lpstr>
      <vt:lpstr>Preregistration and Registered Reports</vt:lpstr>
      <vt:lpstr>It is working!</vt:lpstr>
      <vt:lpstr>Open access to the knowledge</vt:lpstr>
      <vt:lpstr>Profit margins of scientific publishing companies</vt:lpstr>
      <vt:lpstr>PowerPoint Presentation</vt:lpstr>
      <vt:lpstr>Open access publishing</vt:lpstr>
      <vt:lpstr>PowerPoint Presentation</vt:lpstr>
      <vt:lpstr>Open access publishing</vt:lpstr>
      <vt:lpstr>”Data available upon request”</vt:lpstr>
      <vt:lpstr>Open access to research materials</vt:lpstr>
      <vt:lpstr>PowerPoint Presentation</vt:lpstr>
      <vt:lpstr>Research rigor needs to be a priority…   and that starts with you. </vt:lpstr>
      <vt:lpstr>PowerPoint Presentation</vt:lpstr>
      <vt:lpstr>Where do I start?</vt:lpstr>
      <vt:lpstr>Personal benefits of Open Science</vt:lpstr>
      <vt:lpstr>PowerPoint Presentation</vt:lpstr>
      <vt:lpstr>The Open Science movement</vt:lpstr>
      <vt:lpstr>The Open Science movement</vt:lpstr>
      <vt:lpstr>The Open Science movement</vt:lpstr>
      <vt:lpstr>PowerPoint Presentation</vt:lpstr>
      <vt:lpstr>The Open Science movement</vt:lpstr>
      <vt:lpstr>Early-career researchers leading  the way with ReproducibiliTea</vt:lpstr>
      <vt:lpstr>PowerPoint Presentation</vt:lpstr>
      <vt:lpstr>PowerPoint Presentation</vt:lpstr>
      <vt:lpstr>PowerPoint Presentation</vt:lpstr>
      <vt:lpstr>PowerPoint Presentation</vt:lpstr>
      <vt:lpstr>The credibility revolution in science can only succeed if we take action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early-career researchers  to enhance research culture with ReproducibiliTea</dc:title>
  <dc:creator>William Ngiam</dc:creator>
  <cp:lastModifiedBy>William Ngiam</cp:lastModifiedBy>
  <cp:revision>41</cp:revision>
  <dcterms:created xsi:type="dcterms:W3CDTF">2024-10-29T05:16:28Z</dcterms:created>
  <dcterms:modified xsi:type="dcterms:W3CDTF">2024-10-31T14:06:02Z</dcterms:modified>
</cp:coreProperties>
</file>